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xls" ContentType="application/vnd.ms-excel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56" r:id="rId2"/>
    <p:sldId id="856" r:id="rId3"/>
    <p:sldId id="863" r:id="rId4"/>
    <p:sldId id="907" r:id="rId5"/>
    <p:sldId id="890" r:id="rId6"/>
    <p:sldId id="762" r:id="rId7"/>
    <p:sldId id="794" r:id="rId8"/>
    <p:sldId id="832" r:id="rId9"/>
    <p:sldId id="795" r:id="rId10"/>
    <p:sldId id="796" r:id="rId11"/>
    <p:sldId id="763" r:id="rId12"/>
    <p:sldId id="799" r:id="rId13"/>
    <p:sldId id="905" r:id="rId14"/>
    <p:sldId id="726" r:id="rId15"/>
    <p:sldId id="833" r:id="rId16"/>
    <p:sldId id="801" r:id="rId17"/>
    <p:sldId id="764" r:id="rId18"/>
    <p:sldId id="810" r:id="rId19"/>
    <p:sldId id="873" r:id="rId20"/>
    <p:sldId id="902" r:id="rId21"/>
    <p:sldId id="876" r:id="rId22"/>
    <p:sldId id="807" r:id="rId23"/>
    <p:sldId id="765" r:id="rId24"/>
    <p:sldId id="813" r:id="rId25"/>
    <p:sldId id="814" r:id="rId26"/>
    <p:sldId id="908" r:id="rId27"/>
    <p:sldId id="675" r:id="rId28"/>
  </p:sldIdLst>
  <p:sldSz cx="9144000" cy="6858000" type="screen4x3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00"/>
    <a:srgbClr val="339966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>
    <p:restoredLeft sz="12923" autoAdjust="0"/>
    <p:restoredTop sz="93957" autoAdjust="0"/>
  </p:normalViewPr>
  <p:slideViewPr>
    <p:cSldViewPr>
      <p:cViewPr>
        <p:scale>
          <a:sx n="118" d="100"/>
          <a:sy n="118" d="100"/>
        </p:scale>
        <p:origin x="-72" y="22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-136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3077182" cy="512081"/>
          </a:xfrm>
          <a:prstGeom prst="rect">
            <a:avLst/>
          </a:prstGeom>
        </p:spPr>
        <p:txBody>
          <a:bodyPr vert="horz" lIns="97996" tIns="48998" rIns="97996" bIns="48998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0481" y="1"/>
            <a:ext cx="3077181" cy="512081"/>
          </a:xfrm>
          <a:prstGeom prst="rect">
            <a:avLst/>
          </a:prstGeom>
        </p:spPr>
        <p:txBody>
          <a:bodyPr vert="horz" lIns="97996" tIns="48998" rIns="97996" bIns="48998" rtlCol="0"/>
          <a:lstStyle>
            <a:lvl1pPr algn="r">
              <a:defRPr sz="1300"/>
            </a:lvl1pPr>
          </a:lstStyle>
          <a:p>
            <a:fld id="{B2301502-EEF8-4914-B6E4-373B8A85B348}" type="datetimeFigureOut">
              <a:rPr lang="en-US" smtClean="0"/>
              <a:pPr/>
              <a:t>10/30/2015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9720786"/>
            <a:ext cx="3077182" cy="512081"/>
          </a:xfrm>
          <a:prstGeom prst="rect">
            <a:avLst/>
          </a:prstGeom>
        </p:spPr>
        <p:txBody>
          <a:bodyPr vert="horz" lIns="97996" tIns="48998" rIns="97996" bIns="48998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0481" y="9720786"/>
            <a:ext cx="3077181" cy="512081"/>
          </a:xfrm>
          <a:prstGeom prst="rect">
            <a:avLst/>
          </a:prstGeom>
        </p:spPr>
        <p:txBody>
          <a:bodyPr vert="horz" lIns="97996" tIns="48998" rIns="97996" bIns="48998" rtlCol="0" anchor="b"/>
          <a:lstStyle>
            <a:lvl1pPr algn="r">
              <a:defRPr sz="1300"/>
            </a:lvl1pPr>
          </a:lstStyle>
          <a:p>
            <a:fld id="{907DC824-04A6-4063-A9D7-06923D607E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9059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7006" cy="512081"/>
          </a:xfrm>
          <a:prstGeom prst="rect">
            <a:avLst/>
          </a:prstGeom>
        </p:spPr>
        <p:txBody>
          <a:bodyPr vert="horz" lIns="97996" tIns="48998" rIns="97996" bIns="48998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0686" y="1"/>
            <a:ext cx="3077006" cy="512081"/>
          </a:xfrm>
          <a:prstGeom prst="rect">
            <a:avLst/>
          </a:prstGeom>
        </p:spPr>
        <p:txBody>
          <a:bodyPr vert="horz" lIns="97996" tIns="48998" rIns="97996" bIns="48998" rtlCol="0"/>
          <a:lstStyle>
            <a:lvl1pPr algn="r">
              <a:defRPr sz="1300"/>
            </a:lvl1pPr>
          </a:lstStyle>
          <a:p>
            <a:fld id="{E5F38932-D781-4B94-AA8B-71D19E57078C}" type="datetimeFigureOut">
              <a:rPr lang="en-US" smtClean="0"/>
              <a:pPr/>
              <a:t>10/30/2015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6763"/>
            <a:ext cx="5118100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7996" tIns="48998" rIns="97996" bIns="4899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573" y="4862142"/>
            <a:ext cx="5678154" cy="4605227"/>
          </a:xfrm>
          <a:prstGeom prst="rect">
            <a:avLst/>
          </a:prstGeom>
        </p:spPr>
        <p:txBody>
          <a:bodyPr vert="horz" lIns="97996" tIns="48998" rIns="97996" bIns="4899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720786"/>
            <a:ext cx="3077006" cy="512081"/>
          </a:xfrm>
          <a:prstGeom prst="rect">
            <a:avLst/>
          </a:prstGeom>
        </p:spPr>
        <p:txBody>
          <a:bodyPr vert="horz" lIns="97996" tIns="48998" rIns="97996" bIns="48998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0686" y="9720786"/>
            <a:ext cx="3077006" cy="512081"/>
          </a:xfrm>
          <a:prstGeom prst="rect">
            <a:avLst/>
          </a:prstGeom>
        </p:spPr>
        <p:txBody>
          <a:bodyPr vert="horz" lIns="97996" tIns="48998" rIns="97996" bIns="48998" rtlCol="0" anchor="b"/>
          <a:lstStyle>
            <a:lvl1pPr algn="r">
              <a:defRPr sz="1300"/>
            </a:lvl1pPr>
          </a:lstStyle>
          <a:p>
            <a:fld id="{D4E3D0C4-7345-404C-9F30-313144C022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5108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3D0C4-7345-404C-9F30-313144C022C1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52734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D80C9-5DA9-4D02-9713-C4D19A315A5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985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D80C9-5DA9-4D02-9713-C4D19A315A5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8046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D80C9-5DA9-4D02-9713-C4D19A315A5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9349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D80C9-5DA9-4D02-9713-C4D19A315A5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9349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D80C9-5DA9-4D02-9713-C4D19A315A5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3108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D80C9-5DA9-4D02-9713-C4D19A315A5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9349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D80C9-5DA9-4D02-9713-C4D19A315A5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6314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D80C9-5DA9-4D02-9713-C4D19A315A5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6314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D80C9-5DA9-4D02-9713-C4D19A315A5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6314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3D0C4-7345-404C-9F30-313144C022C1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4559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D80C9-5DA9-4D02-9713-C4D19A315A5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2819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D80C9-5DA9-4D02-9713-C4D19A315A5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2819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D80C9-5DA9-4D02-9713-C4D19A315A5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7805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D80C9-5DA9-4D02-9713-C4D19A315A5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2819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D80C9-5DA9-4D02-9713-C4D19A315A5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2819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D80C9-5DA9-4D02-9713-C4D19A315A5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8046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D80C9-5DA9-4D02-9713-C4D19A315A5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804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9929F-05F5-4865-9348-69FE4E37338E}" type="datetimeFigureOut">
              <a:rPr lang="en-US" smtClean="0"/>
              <a:pPr/>
              <a:t>10/30/2015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E1D8A-D0EC-4F93-A60A-BFDF95BED4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9929F-05F5-4865-9348-69FE4E37338E}" type="datetimeFigureOut">
              <a:rPr lang="en-US" smtClean="0"/>
              <a:pPr/>
              <a:t>10/30/2015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E1D8A-D0EC-4F93-A60A-BFDF95BED4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9929F-05F5-4865-9348-69FE4E37338E}" type="datetimeFigureOut">
              <a:rPr lang="en-US" smtClean="0"/>
              <a:pPr/>
              <a:t>10/30/2015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E1D8A-D0EC-4F93-A60A-BFDF95BED4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9929F-05F5-4865-9348-69FE4E37338E}" type="datetimeFigureOut">
              <a:rPr lang="en-US" smtClean="0"/>
              <a:pPr/>
              <a:t>10/30/2015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E1D8A-D0EC-4F93-A60A-BFDF95BED4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9929F-05F5-4865-9348-69FE4E37338E}" type="datetimeFigureOut">
              <a:rPr lang="en-US" smtClean="0"/>
              <a:pPr/>
              <a:t>10/30/2015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E1D8A-D0EC-4F93-A60A-BFDF95BED4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9929F-05F5-4865-9348-69FE4E37338E}" type="datetimeFigureOut">
              <a:rPr lang="en-US" smtClean="0"/>
              <a:pPr/>
              <a:t>10/30/2015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E1D8A-D0EC-4F93-A60A-BFDF95BED4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9929F-05F5-4865-9348-69FE4E37338E}" type="datetimeFigureOut">
              <a:rPr lang="en-US" smtClean="0"/>
              <a:pPr/>
              <a:t>10/30/2015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E1D8A-D0EC-4F93-A60A-BFDF95BED4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9929F-05F5-4865-9348-69FE4E37338E}" type="datetimeFigureOut">
              <a:rPr lang="en-US" smtClean="0"/>
              <a:pPr/>
              <a:t>10/30/2015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E1D8A-D0EC-4F93-A60A-BFDF95BED4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9929F-05F5-4865-9348-69FE4E37338E}" type="datetimeFigureOut">
              <a:rPr lang="en-US" smtClean="0"/>
              <a:pPr/>
              <a:t>10/30/2015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E1D8A-D0EC-4F93-A60A-BFDF95BED4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9929F-05F5-4865-9348-69FE4E37338E}" type="datetimeFigureOut">
              <a:rPr lang="en-US" smtClean="0"/>
              <a:pPr/>
              <a:t>10/30/2015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E1D8A-D0EC-4F93-A60A-BFDF95BED4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9929F-05F5-4865-9348-69FE4E37338E}" type="datetimeFigureOut">
              <a:rPr lang="en-US" smtClean="0"/>
              <a:pPr/>
              <a:t>10/30/2015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E1D8A-D0EC-4F93-A60A-BFDF95BED4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9929F-05F5-4865-9348-69FE4E37338E}" type="datetimeFigureOut">
              <a:rPr lang="en-US" smtClean="0"/>
              <a:pPr/>
              <a:t>10/30/2015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EE1D8A-D0EC-4F93-A60A-BFDF95BED46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9.jpeg"/><Relationship Id="rId3" Type="http://schemas.openxmlformats.org/officeDocument/2006/relationships/notesSlide" Target="../notesSlides/notesSlide1.xml"/><Relationship Id="rId7" Type="http://schemas.openxmlformats.org/officeDocument/2006/relationships/oleObject" Target="../embeddings/oleObject1.bin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jpeg"/><Relationship Id="rId11" Type="http://schemas.openxmlformats.org/officeDocument/2006/relationships/image" Target="../media/image7.jpeg"/><Relationship Id="rId5" Type="http://schemas.openxmlformats.org/officeDocument/2006/relationships/image" Target="../media/image3.emf"/><Relationship Id="rId10" Type="http://schemas.openxmlformats.org/officeDocument/2006/relationships/image" Target="../media/image6.jpeg"/><Relationship Id="rId4" Type="http://schemas.openxmlformats.org/officeDocument/2006/relationships/image" Target="../media/image2.JPG"/><Relationship Id="rId9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emf"/><Relationship Id="rId4" Type="http://schemas.openxmlformats.org/officeDocument/2006/relationships/image" Target="../media/image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gif"/><Relationship Id="rId4" Type="http://schemas.openxmlformats.org/officeDocument/2006/relationships/image" Target="../media/image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5.jpeg"/><Relationship Id="rId7" Type="http://schemas.openxmlformats.org/officeDocument/2006/relationships/image" Target="../media/image48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Microsoft_Excel_97-2003_Worksheet1.xls"/><Relationship Id="rId5" Type="http://schemas.openxmlformats.org/officeDocument/2006/relationships/oleObject" Target="../embeddings/oleObject2.bin"/><Relationship Id="rId4" Type="http://schemas.openxmlformats.org/officeDocument/2006/relationships/image" Target="../media/image49.gif"/><Relationship Id="rId9" Type="http://schemas.openxmlformats.org/officeDocument/2006/relationships/image" Target="../media/image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51.png"/><Relationship Id="rId4" Type="http://schemas.microsoft.com/office/2007/relationships/hdphoto" Target="../media/hdphoto6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gif"/><Relationship Id="rId18" Type="http://schemas.openxmlformats.org/officeDocument/2006/relationships/image" Target="../media/image24.png"/><Relationship Id="rId26" Type="http://schemas.microsoft.com/office/2007/relationships/hdphoto" Target="../media/hdphoto4.wdp"/><Relationship Id="rId3" Type="http://schemas.openxmlformats.org/officeDocument/2006/relationships/image" Target="../media/image11.jpeg"/><Relationship Id="rId21" Type="http://schemas.openxmlformats.org/officeDocument/2006/relationships/image" Target="../media/image27.jpeg"/><Relationship Id="rId7" Type="http://schemas.openxmlformats.org/officeDocument/2006/relationships/image" Target="../media/image14.jpeg"/><Relationship Id="rId12" Type="http://schemas.openxmlformats.org/officeDocument/2006/relationships/image" Target="../media/image18.jpeg"/><Relationship Id="rId17" Type="http://schemas.openxmlformats.org/officeDocument/2006/relationships/image" Target="../media/image23.png"/><Relationship Id="rId25" Type="http://schemas.openxmlformats.org/officeDocument/2006/relationships/image" Target="../media/image30.jpeg"/><Relationship Id="rId2" Type="http://schemas.openxmlformats.org/officeDocument/2006/relationships/image" Target="../media/image10.emf"/><Relationship Id="rId16" Type="http://schemas.openxmlformats.org/officeDocument/2006/relationships/image" Target="../media/image22.jpeg"/><Relationship Id="rId20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microsoft.com/office/2007/relationships/hdphoto" Target="../media/hdphoto2.wdp"/><Relationship Id="rId24" Type="http://schemas.openxmlformats.org/officeDocument/2006/relationships/image" Target="../media/image29.jpeg"/><Relationship Id="rId5" Type="http://schemas.openxmlformats.org/officeDocument/2006/relationships/image" Target="../media/image12.jpeg"/><Relationship Id="rId15" Type="http://schemas.openxmlformats.org/officeDocument/2006/relationships/image" Target="../media/image21.jpeg"/><Relationship Id="rId23" Type="http://schemas.openxmlformats.org/officeDocument/2006/relationships/image" Target="../media/image28.png"/><Relationship Id="rId10" Type="http://schemas.openxmlformats.org/officeDocument/2006/relationships/image" Target="../media/image17.png"/><Relationship Id="rId19" Type="http://schemas.openxmlformats.org/officeDocument/2006/relationships/image" Target="../media/image25.jpeg"/><Relationship Id="rId4" Type="http://schemas.microsoft.com/office/2007/relationships/hdphoto" Target="../media/hdphoto1.wdp"/><Relationship Id="rId9" Type="http://schemas.openxmlformats.org/officeDocument/2006/relationships/image" Target="../media/image16.png"/><Relationship Id="rId14" Type="http://schemas.openxmlformats.org/officeDocument/2006/relationships/image" Target="../media/image20.png"/><Relationship Id="rId22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microsoft.com/office/2007/relationships/hdphoto" Target="../media/hdphoto5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18" y="1727997"/>
            <a:ext cx="1994882" cy="2895600"/>
          </a:xfrm>
          <a:prstGeom prst="rect">
            <a:avLst/>
          </a:prstGeom>
        </p:spPr>
      </p:pic>
      <p:pic>
        <p:nvPicPr>
          <p:cNvPr id="13" name="Picture 12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62748" y="68824"/>
            <a:ext cx="2286000" cy="447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363876" y="6221441"/>
            <a:ext cx="69419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 smtClean="0">
                <a:solidFill>
                  <a:srgbClr val="FF0000"/>
                </a:solidFill>
                <a:latin typeface="Arial Black" pitchFamily="34" charset="0"/>
              </a:rPr>
              <a:t>RELIABLE, TIMELY, QUALITY, CONSISTENT, PUBLIC DATA</a:t>
            </a:r>
          </a:p>
          <a:p>
            <a:pPr algn="ctr"/>
            <a:r>
              <a:rPr lang="en-US" sz="1600" b="1" i="1" dirty="0" smtClean="0">
                <a:solidFill>
                  <a:srgbClr val="FF0000"/>
                </a:solidFill>
                <a:latin typeface="Arial Black" pitchFamily="34" charset="0"/>
              </a:rPr>
              <a:t>(www.indiawrm.org)</a:t>
            </a:r>
            <a:endParaRPr lang="en-US" sz="1600" b="1" i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604" y="5653204"/>
            <a:ext cx="91918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October 2015</a:t>
            </a: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 descr="pandoh spillway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988144" y="1727996"/>
            <a:ext cx="2032538" cy="1211755"/>
          </a:xfrm>
          <a:prstGeom prst="rect">
            <a:avLst/>
          </a:prstGeom>
        </p:spPr>
      </p:pic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0175"/>
              </p:ext>
            </p:extLst>
          </p:nvPr>
        </p:nvGraphicFramePr>
        <p:xfrm>
          <a:off x="2221573" y="1752534"/>
          <a:ext cx="4697318" cy="2613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9" name="Photo Editor Photo" r:id="rId7" imgW="8085521" imgH="5311600" progId="">
                  <p:embed/>
                </p:oleObj>
              </mc:Choice>
              <mc:Fallback>
                <p:oleObj name="Photo Editor Photo" r:id="rId7" imgW="8085521" imgH="5311600" progId="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597" t="5663" r="1299" b="2246"/>
                      <a:stretch>
                        <a:fillRect/>
                      </a:stretch>
                    </p:blipFill>
                    <p:spPr bwMode="auto">
                      <a:xfrm>
                        <a:off x="2221573" y="1752534"/>
                        <a:ext cx="4697318" cy="2613852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/>
        </p:nvSpPr>
        <p:spPr>
          <a:xfrm>
            <a:off x="-59762" y="550333"/>
            <a:ext cx="931135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National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Hydrology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Project: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Integrated Water Resources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Management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2" descr="C:\Users\WB189165\AppData\Local\Microsoft\Windows\Temporary Internet Files\Content.Outlook\MGB3EX7I\IMG_118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27" y="4399133"/>
            <a:ext cx="2018073" cy="164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738" y="4839901"/>
            <a:ext cx="2009944" cy="1341438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>
            <a:off x="2528054" y="4416010"/>
            <a:ext cx="4084356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 descr="G:\UploadImages\4012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40"/>
          <a:stretch/>
        </p:blipFill>
        <p:spPr bwMode="auto">
          <a:xfrm>
            <a:off x="6988144" y="2875842"/>
            <a:ext cx="2032538" cy="1964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 descr="IndianEmblem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5667"/>
            <a:ext cx="443618" cy="650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6" name="Picture 2" descr="C:\Users\WB189165\AppData\Local\Microsoft\Windows\Temporary Internet Files\Content.Outlook\MGB3EX7I\World Bank Logo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806" y="107950"/>
            <a:ext cx="1414744" cy="64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0831" y="260117"/>
            <a:ext cx="8077200" cy="471116"/>
          </a:xfrm>
        </p:spPr>
        <p:txBody>
          <a:bodyPr>
            <a:normAutofit fontScale="90000"/>
          </a:bodyPr>
          <a:lstStyle/>
          <a:p>
            <a:pPr lvl="0" defTabSz="1155700">
              <a:lnSpc>
                <a:spcPct val="90000"/>
              </a:lnSpc>
              <a:spcAft>
                <a:spcPct val="35000"/>
              </a:spcAft>
            </a:pPr>
            <a:r>
              <a:rPr lang="en-US" sz="3200" dirty="0"/>
              <a:t>A3. Hydro-Informatics Centers</a:t>
            </a:r>
          </a:p>
        </p:txBody>
      </p:sp>
      <p:pic>
        <p:nvPicPr>
          <p:cNvPr id="23" name="Picture 3" descr="IndianEmble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5667"/>
            <a:ext cx="443618" cy="650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25" name="Picture 2" descr="C:\Users\WB189165\AppData\Local\Microsoft\Windows\Temporary Internet Files\Content.Outlook\MGB3EX7I\World Bank 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806" y="107950"/>
            <a:ext cx="1414744" cy="64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Straight Connector 25"/>
          <p:cNvCxnSpPr/>
          <p:nvPr/>
        </p:nvCxnSpPr>
        <p:spPr>
          <a:xfrm>
            <a:off x="-31330" y="851848"/>
            <a:ext cx="914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98" y="1802844"/>
            <a:ext cx="2300904" cy="187892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30" descr="C:\Users\user\Desktop\AWS\PWRO -Office building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79554" y="1831817"/>
            <a:ext cx="2737592" cy="1849954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517" y="1863804"/>
            <a:ext cx="2758483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Rectangle 32"/>
          <p:cNvSpPr/>
          <p:nvPr/>
        </p:nvSpPr>
        <p:spPr>
          <a:xfrm>
            <a:off x="0" y="4302205"/>
            <a:ext cx="8915400" cy="117570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742950" lvl="1" indent="-342900" algn="just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200" b="1" dirty="0" smtClean="0">
                <a:solidFill>
                  <a:srgbClr val="0000FF"/>
                </a:solidFill>
              </a:rPr>
              <a:t>All New NHP states have proposed for Data </a:t>
            </a:r>
            <a:r>
              <a:rPr lang="en-US" sz="2200" b="1" dirty="0" err="1" smtClean="0">
                <a:solidFill>
                  <a:srgbClr val="0000FF"/>
                </a:solidFill>
              </a:rPr>
              <a:t>Centres</a:t>
            </a:r>
            <a:endParaRPr lang="en-US" sz="2200" b="1" dirty="0" smtClean="0">
              <a:solidFill>
                <a:srgbClr val="0000FF"/>
              </a:solidFill>
            </a:endParaRPr>
          </a:p>
          <a:p>
            <a:pPr marL="742950" lvl="1" indent="-342900" algn="just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200" b="1" dirty="0" smtClean="0">
                <a:solidFill>
                  <a:srgbClr val="0000FF"/>
                </a:solidFill>
              </a:rPr>
              <a:t>All State Data Centers must be equipped </a:t>
            </a:r>
            <a:r>
              <a:rPr lang="en-US" sz="2200" b="1" dirty="0">
                <a:solidFill>
                  <a:srgbClr val="0000FF"/>
                </a:solidFill>
              </a:rPr>
              <a:t>with </a:t>
            </a:r>
            <a:r>
              <a:rPr lang="en-US" sz="2200" b="1" dirty="0" smtClean="0">
                <a:solidFill>
                  <a:srgbClr val="0000FF"/>
                </a:solidFill>
              </a:rPr>
              <a:t>video conferencing </a:t>
            </a:r>
            <a:r>
              <a:rPr lang="en-US" sz="2200" b="1" dirty="0">
                <a:solidFill>
                  <a:srgbClr val="0000FF"/>
                </a:solidFill>
              </a:rPr>
              <a:t>systems</a:t>
            </a:r>
          </a:p>
        </p:txBody>
      </p:sp>
    </p:spTree>
    <p:extLst>
      <p:ext uri="{BB962C8B-B14F-4D97-AF65-F5344CB8AC3E}">
        <p14:creationId xmlns:p14="http://schemas.microsoft.com/office/powerpoint/2010/main" val="698785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0831" y="260117"/>
            <a:ext cx="8077200" cy="471116"/>
          </a:xfrm>
        </p:spPr>
        <p:txBody>
          <a:bodyPr>
            <a:normAutofit fontScale="90000"/>
          </a:bodyPr>
          <a:lstStyle/>
          <a:p>
            <a:r>
              <a:rPr lang="en-US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B: Water Resources Information System</a:t>
            </a:r>
            <a:endParaRPr lang="en-US" sz="3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3" name="Picture 3" descr="IndianEmble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5667"/>
            <a:ext cx="443618" cy="650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25" name="Picture 2" descr="C:\Users\WB189165\AppData\Local\Microsoft\Windows\Temporary Internet Files\Content.Outlook\MGB3EX7I\World Bank 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6264" y="56124"/>
            <a:ext cx="1414744" cy="64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Straight Connector 25"/>
          <p:cNvCxnSpPr/>
          <p:nvPr/>
        </p:nvCxnSpPr>
        <p:spPr>
          <a:xfrm>
            <a:off x="-31330" y="851848"/>
            <a:ext cx="914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2612528" y="1897944"/>
            <a:ext cx="3856283" cy="1205088"/>
            <a:chOff x="4428447" y="685803"/>
            <a:chExt cx="3856283" cy="1205088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9" name="Rectangle 8"/>
            <p:cNvSpPr/>
            <p:nvPr/>
          </p:nvSpPr>
          <p:spPr>
            <a:xfrm>
              <a:off x="4428447" y="685803"/>
              <a:ext cx="3856283" cy="1205088"/>
            </a:xfrm>
            <a:prstGeom prst="rect">
              <a:avLst/>
            </a:prstGeom>
            <a:sp3d prstMaterial="plastic">
              <a:bevelT w="127000" h="35400"/>
            </a:sp3d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Rectangle 9"/>
            <p:cNvSpPr/>
            <p:nvPr/>
          </p:nvSpPr>
          <p:spPr>
            <a:xfrm>
              <a:off x="4428447" y="685803"/>
              <a:ext cx="3856283" cy="120508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16247" tIns="91440" rIns="91440" bIns="91440" numCol="1" spcCol="1270" anchor="ctr" anchorCtr="0">
              <a:noAutofit/>
            </a:bodyPr>
            <a:lstStyle/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 smtClean="0"/>
                <a:t>B1.National Water Resources Information System</a:t>
              </a:r>
              <a:endParaRPr lang="en-US" sz="2400" kern="1200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612528" y="3810000"/>
            <a:ext cx="3856283" cy="1205088"/>
            <a:chOff x="4428447" y="2133601"/>
            <a:chExt cx="3856283" cy="1205088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2" name="Rectangle 11"/>
            <p:cNvSpPr/>
            <p:nvPr/>
          </p:nvSpPr>
          <p:spPr>
            <a:xfrm>
              <a:off x="4428447" y="2133601"/>
              <a:ext cx="3856283" cy="1205088"/>
            </a:xfrm>
            <a:prstGeom prst="rect">
              <a:avLst/>
            </a:prstGeom>
            <a:sp3d prstMaterial="plastic">
              <a:bevelT w="127000" h="35400"/>
            </a:sp3d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4428447" y="2133601"/>
              <a:ext cx="3856283" cy="120508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16247" tIns="91440" rIns="91440" bIns="91440" numCol="1" spcCol="1270" anchor="ctr" anchorCtr="0">
              <a:noAutofit/>
            </a:bodyPr>
            <a:lstStyle/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 smtClean="0"/>
                <a:t>B2.State Water Resources Information System</a:t>
              </a:r>
              <a:endParaRPr lang="en-US" sz="24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018615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47917" y="226358"/>
            <a:ext cx="7429169" cy="471116"/>
          </a:xfrm>
        </p:spPr>
        <p:txBody>
          <a:bodyPr>
            <a:normAutofit fontScale="90000"/>
          </a:bodyPr>
          <a:lstStyle/>
          <a:p>
            <a:pPr lvl="0" defTabSz="1066800">
              <a:lnSpc>
                <a:spcPct val="90000"/>
              </a:lnSpc>
              <a:spcAft>
                <a:spcPct val="35000"/>
              </a:spcAft>
            </a:pPr>
            <a:r>
              <a:rPr lang="en-US" sz="3200" dirty="0"/>
              <a:t>B1.National Water Resources Information System</a:t>
            </a:r>
          </a:p>
        </p:txBody>
      </p:sp>
      <p:pic>
        <p:nvPicPr>
          <p:cNvPr id="23" name="Picture 3" descr="IndianEmble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5667"/>
            <a:ext cx="443618" cy="650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25" name="Picture 2" descr="C:\Users\WB189165\AppData\Local\Microsoft\Windows\Temporary Internet Files\Content.Outlook\MGB3EX7I\World Bank 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6264" y="56124"/>
            <a:ext cx="1414744" cy="64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Straight Connector 25"/>
          <p:cNvCxnSpPr/>
          <p:nvPr/>
        </p:nvCxnSpPr>
        <p:spPr>
          <a:xfrm>
            <a:off x="-31330" y="851848"/>
            <a:ext cx="914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-31330" y="851848"/>
            <a:ext cx="914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India WRIS new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2" b="54309"/>
          <a:stretch/>
        </p:blipFill>
        <p:spPr bwMode="auto">
          <a:xfrm>
            <a:off x="2264980" y="891182"/>
            <a:ext cx="6888119" cy="240109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0"/>
          <a:stretch/>
        </p:blipFill>
        <p:spPr bwMode="auto">
          <a:xfrm>
            <a:off x="3977147" y="4999705"/>
            <a:ext cx="3631633" cy="1887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India WRIS new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93" r="1622" b="13799"/>
          <a:stretch/>
        </p:blipFill>
        <p:spPr bwMode="auto">
          <a:xfrm>
            <a:off x="2270629" y="3262915"/>
            <a:ext cx="6897218" cy="184212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76200" y="2060043"/>
            <a:ext cx="2362200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b="1" i="1" dirty="0" smtClean="0">
                <a:solidFill>
                  <a:schemeClr val="tx1"/>
                </a:solidFill>
              </a:rPr>
              <a:t>Database system for entry, storage, validation and visualization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31022" y="4013357"/>
            <a:ext cx="2362200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b="1" i="1" dirty="0" smtClean="0">
                <a:solidFill>
                  <a:schemeClr val="tx1"/>
                </a:solidFill>
              </a:rPr>
              <a:t>National Web-based Platform for data dissemination to wider stakeholders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893222" y="1052052"/>
            <a:ext cx="3631633" cy="457200"/>
          </a:xfrm>
          <a:prstGeom prst="rect">
            <a:avLst/>
          </a:prstGeom>
          <a:solidFill>
            <a:srgbClr val="33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/>
              <a:t>National Hydrology Project</a:t>
            </a:r>
            <a:endParaRPr lang="en-IN" sz="2400" b="1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0"/>
          <a:stretch/>
        </p:blipFill>
        <p:spPr bwMode="auto">
          <a:xfrm>
            <a:off x="1351821" y="5832064"/>
            <a:ext cx="1204453" cy="626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772947" y="6458193"/>
            <a:ext cx="2362200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b="1" i="1" dirty="0" smtClean="0">
                <a:solidFill>
                  <a:schemeClr val="tx1"/>
                </a:solidFill>
              </a:rPr>
              <a:t>State WRIS</a:t>
            </a:r>
          </a:p>
        </p:txBody>
      </p:sp>
    </p:spTree>
    <p:extLst>
      <p:ext uri="{BB962C8B-B14F-4D97-AF65-F5344CB8AC3E}">
        <p14:creationId xmlns:p14="http://schemas.microsoft.com/office/powerpoint/2010/main" val="2058098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/>
              <a:t>India-WRIS/NWIC</a:t>
            </a:r>
          </a:p>
        </p:txBody>
      </p:sp>
      <p:pic>
        <p:nvPicPr>
          <p:cNvPr id="205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0" t="9409" r="16055" b="2844"/>
          <a:stretch>
            <a:fillRect/>
          </a:stretch>
        </p:blipFill>
        <p:spPr bwMode="auto">
          <a:xfrm>
            <a:off x="914400" y="623758"/>
            <a:ext cx="7239000" cy="4786442"/>
          </a:xfrm>
          <a:prstGeom prst="rect">
            <a:avLst/>
          </a:prstGeom>
          <a:noFill/>
          <a:ln w="3175" algn="ctr">
            <a:solidFill>
              <a:srgbClr val="D9D9D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54826" y="5410200"/>
            <a:ext cx="472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b="1" dirty="0" smtClean="0"/>
              <a:t>Creation of State Nodes of India-WRIS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b="1" dirty="0" smtClean="0"/>
              <a:t>Development of Web Services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b="1" dirty="0" smtClean="0"/>
              <a:t>Support for creation of State-WRIS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b="1" dirty="0" smtClean="0"/>
              <a:t>Linkages of various models/outputs</a:t>
            </a:r>
            <a:endParaRPr lang="en-US" sz="2000" b="1" dirty="0"/>
          </a:p>
        </p:txBody>
      </p:sp>
      <p:pic>
        <p:nvPicPr>
          <p:cNvPr id="6" name="Picture 3" descr="IndianEmble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5667"/>
            <a:ext cx="443618" cy="650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7" name="Picture 2" descr="C:\Users\WB189165\AppData\Local\Microsoft\Windows\Temporary Internet Files\Content.Outlook\MGB3EX7I\World Bank 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0639" y="56124"/>
            <a:ext cx="1414744" cy="64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9360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roup 61"/>
          <p:cNvGrpSpPr/>
          <p:nvPr/>
        </p:nvGrpSpPr>
        <p:grpSpPr>
          <a:xfrm rot="5400000">
            <a:off x="3787625" y="5053983"/>
            <a:ext cx="1617491" cy="547433"/>
            <a:chOff x="5097056" y="3379102"/>
            <a:chExt cx="1314601" cy="333691"/>
          </a:xfrm>
        </p:grpSpPr>
        <p:sp>
          <p:nvSpPr>
            <p:cNvPr id="63" name="Right Arrow 62"/>
            <p:cNvSpPr/>
            <p:nvPr/>
          </p:nvSpPr>
          <p:spPr>
            <a:xfrm rot="42586">
              <a:off x="5149630" y="3379102"/>
              <a:ext cx="1262027" cy="333691"/>
            </a:xfrm>
            <a:prstGeom prst="rightArrow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64" name="TextBox 63"/>
            <p:cNvSpPr txBox="1"/>
            <p:nvPr/>
          </p:nvSpPr>
          <p:spPr>
            <a:xfrm rot="10800000">
              <a:off x="5097056" y="3458066"/>
              <a:ext cx="1205189" cy="1759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100" b="1">
                  <a:solidFill>
                    <a:schemeClr val="tx2"/>
                  </a:solidFill>
                </a:defRPr>
              </a:lvl1pPr>
            </a:lstStyle>
            <a:p>
              <a:r>
                <a:rPr lang="en-IN" sz="1400" dirty="0" smtClean="0">
                  <a:solidFill>
                    <a:schemeClr val="tx2">
                      <a:lumMod val="50000"/>
                    </a:schemeClr>
                  </a:solidFill>
                </a:rPr>
                <a:t>River Basin Data</a:t>
              </a:r>
              <a:endParaRPr lang="en-IN" sz="1400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  <p:grpSp>
        <p:nvGrpSpPr>
          <p:cNvPr id="111" name="Group 110"/>
          <p:cNvGrpSpPr/>
          <p:nvPr/>
        </p:nvGrpSpPr>
        <p:grpSpPr>
          <a:xfrm rot="10800000">
            <a:off x="1641837" y="2564103"/>
            <a:ext cx="1460660" cy="582851"/>
            <a:chOff x="5134964" y="3440501"/>
            <a:chExt cx="1278190" cy="226437"/>
          </a:xfrm>
        </p:grpSpPr>
        <p:sp>
          <p:nvSpPr>
            <p:cNvPr id="112" name="Right Arrow 111"/>
            <p:cNvSpPr/>
            <p:nvPr/>
          </p:nvSpPr>
          <p:spPr>
            <a:xfrm rot="42586">
              <a:off x="5151127" y="3440501"/>
              <a:ext cx="1262027" cy="226437"/>
            </a:xfrm>
            <a:prstGeom prst="rightArrow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14" name="TextBox 113"/>
            <p:cNvSpPr txBox="1"/>
            <p:nvPr/>
          </p:nvSpPr>
          <p:spPr>
            <a:xfrm rot="10800000">
              <a:off x="5134964" y="3501983"/>
              <a:ext cx="1259727" cy="1034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100" b="1">
                  <a:solidFill>
                    <a:schemeClr val="tx2"/>
                  </a:solidFill>
                </a:defRPr>
              </a:lvl1pPr>
            </a:lstStyle>
            <a:p>
              <a:r>
                <a:rPr lang="en-IN" sz="1400" dirty="0" smtClean="0">
                  <a:solidFill>
                    <a:schemeClr val="tx2">
                      <a:lumMod val="50000"/>
                    </a:schemeClr>
                  </a:solidFill>
                </a:rPr>
                <a:t>River Basin Data </a:t>
              </a:r>
            </a:p>
          </p:txBody>
        </p:sp>
      </p:grpSp>
      <p:sp>
        <p:nvSpPr>
          <p:cNvPr id="12" name="Flowchart: Multidocument 11"/>
          <p:cNvSpPr/>
          <p:nvPr/>
        </p:nvSpPr>
        <p:spPr>
          <a:xfrm>
            <a:off x="6845017" y="2529900"/>
            <a:ext cx="2191479" cy="2135995"/>
          </a:xfrm>
          <a:prstGeom prst="flowChartMultidocumen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Flowchart: Magnetic Disk 7"/>
          <p:cNvSpPr/>
          <p:nvPr/>
        </p:nvSpPr>
        <p:spPr>
          <a:xfrm>
            <a:off x="3563888" y="1079261"/>
            <a:ext cx="1724560" cy="3650402"/>
          </a:xfrm>
          <a:prstGeom prst="flowChartMagneticDisk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TextBox 4"/>
          <p:cNvSpPr txBox="1"/>
          <p:nvPr/>
        </p:nvSpPr>
        <p:spPr>
          <a:xfrm>
            <a:off x="3565932" y="485182"/>
            <a:ext cx="1812099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IN" b="1" dirty="0" smtClean="0">
                <a:solidFill>
                  <a:schemeClr val="tx2">
                    <a:lumMod val="50000"/>
                  </a:schemeClr>
                </a:solidFill>
              </a:rPr>
              <a:t>MOWR, RD &amp; GR</a:t>
            </a:r>
            <a:endParaRPr lang="en-IN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5576" y="1050233"/>
            <a:ext cx="887243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N" b="1" dirty="0" smtClean="0"/>
              <a:t> SOI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5575" y="2303813"/>
            <a:ext cx="887243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tx2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pPr algn="ctr"/>
            <a:r>
              <a:rPr lang="en-IN" b="1" dirty="0" smtClean="0"/>
              <a:t>NRSC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55574" y="3292094"/>
            <a:ext cx="887243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tx2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n-IN" b="1" dirty="0" smtClean="0"/>
              <a:t>CGWB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5576" y="1600324"/>
            <a:ext cx="887243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tx2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pPr algn="ctr"/>
            <a:r>
              <a:rPr lang="en-IN" b="1" dirty="0" smtClean="0"/>
              <a:t> IMD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535142" y="3072068"/>
            <a:ext cx="17541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Centralized Data</a:t>
            </a:r>
          </a:p>
          <a:p>
            <a:pPr algn="ctr"/>
            <a:r>
              <a:rPr lang="en-IN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India WRIS</a:t>
            </a:r>
          </a:p>
          <a:p>
            <a:pPr algn="ctr"/>
            <a:r>
              <a:rPr lang="en-IN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(CWC)</a:t>
            </a:r>
            <a:endParaRPr lang="en-IN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758883" y="2981010"/>
            <a:ext cx="19750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600" b="1" dirty="0" smtClean="0">
                <a:solidFill>
                  <a:schemeClr val="tx2">
                    <a:lumMod val="50000"/>
                  </a:schemeClr>
                </a:solidFill>
              </a:rPr>
              <a:t>Water Resources Agencies and other Water </a:t>
            </a:r>
            <a:r>
              <a:rPr lang="en-IN" sz="1600" b="1" dirty="0">
                <a:solidFill>
                  <a:schemeClr val="tx2">
                    <a:lumMod val="50000"/>
                  </a:schemeClr>
                </a:solidFill>
              </a:rPr>
              <a:t>A</a:t>
            </a:r>
            <a:r>
              <a:rPr lang="en-IN" sz="1600" b="1" dirty="0" smtClean="0">
                <a:solidFill>
                  <a:schemeClr val="tx2">
                    <a:lumMod val="50000"/>
                  </a:schemeClr>
                </a:solidFill>
              </a:rPr>
              <a:t>llied Stakeholders  for Application and  R&amp;D</a:t>
            </a:r>
            <a:endParaRPr lang="en-IN" sz="16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079213" y="1228506"/>
            <a:ext cx="729687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IN" b="1" dirty="0" smtClean="0">
                <a:solidFill>
                  <a:schemeClr val="tx2">
                    <a:lumMod val="50000"/>
                  </a:schemeClr>
                </a:solidFill>
              </a:rPr>
              <a:t>NWIC</a:t>
            </a:r>
            <a:endParaRPr lang="en-IN" b="1" dirty="0">
              <a:solidFill>
                <a:schemeClr val="tx2">
                  <a:lumMod val="50000"/>
                </a:schemeClr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 rot="10800000">
            <a:off x="1730296" y="5318325"/>
            <a:ext cx="1460660" cy="582851"/>
            <a:chOff x="5134964" y="3440501"/>
            <a:chExt cx="1278190" cy="226437"/>
          </a:xfrm>
        </p:grpSpPr>
        <p:sp>
          <p:nvSpPr>
            <p:cNvPr id="104" name="Right Arrow 103"/>
            <p:cNvSpPr/>
            <p:nvPr/>
          </p:nvSpPr>
          <p:spPr>
            <a:xfrm rot="42586">
              <a:off x="5151127" y="3440501"/>
              <a:ext cx="1262027" cy="226437"/>
            </a:xfrm>
            <a:prstGeom prst="rightArrow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02" name="TextBox 101"/>
            <p:cNvSpPr txBox="1"/>
            <p:nvPr/>
          </p:nvSpPr>
          <p:spPr>
            <a:xfrm rot="10800000">
              <a:off x="5134964" y="3501983"/>
              <a:ext cx="1259727" cy="1034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100" b="1">
                  <a:solidFill>
                    <a:schemeClr val="tx2"/>
                  </a:solidFill>
                </a:defRPr>
              </a:lvl1pPr>
            </a:lstStyle>
            <a:p>
              <a:r>
                <a:rPr lang="en-IN" sz="1400" dirty="0" smtClean="0">
                  <a:solidFill>
                    <a:schemeClr val="tx2">
                      <a:lumMod val="50000"/>
                    </a:schemeClr>
                  </a:solidFill>
                </a:rPr>
                <a:t>River Basin Data </a:t>
              </a:r>
            </a:p>
          </p:txBody>
        </p:sp>
      </p:grpSp>
      <p:sp>
        <p:nvSpPr>
          <p:cNvPr id="13" name="Down Arrow 12"/>
          <p:cNvSpPr/>
          <p:nvPr/>
        </p:nvSpPr>
        <p:spPr>
          <a:xfrm rot="10800000">
            <a:off x="4291855" y="1606827"/>
            <a:ext cx="215112" cy="318625"/>
          </a:xfrm>
          <a:prstGeom prst="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6" name="Down Arrow 105"/>
          <p:cNvSpPr/>
          <p:nvPr/>
        </p:nvSpPr>
        <p:spPr>
          <a:xfrm rot="10800000">
            <a:off x="4310696" y="875080"/>
            <a:ext cx="201915" cy="350304"/>
          </a:xfrm>
          <a:prstGeom prst="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5" name="TextBox 54"/>
          <p:cNvSpPr txBox="1"/>
          <p:nvPr/>
        </p:nvSpPr>
        <p:spPr>
          <a:xfrm>
            <a:off x="3888152" y="6182908"/>
            <a:ext cx="1004634" cy="30777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IN" sz="1400" b="1" dirty="0" smtClean="0"/>
              <a:t>State WRIS</a:t>
            </a:r>
            <a:endParaRPr lang="en-IN" sz="1400" b="1" dirty="0"/>
          </a:p>
        </p:txBody>
      </p:sp>
      <p:sp>
        <p:nvSpPr>
          <p:cNvPr id="57" name="Flowchart: Magnetic Disk 56"/>
          <p:cNvSpPr/>
          <p:nvPr/>
        </p:nvSpPr>
        <p:spPr>
          <a:xfrm>
            <a:off x="3907516" y="6161879"/>
            <a:ext cx="1270706" cy="513049"/>
          </a:xfrm>
          <a:prstGeom prst="flowChartMagneticDisk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8" name="TextBox 57"/>
          <p:cNvSpPr txBox="1"/>
          <p:nvPr/>
        </p:nvSpPr>
        <p:spPr>
          <a:xfrm>
            <a:off x="4040552" y="6335308"/>
            <a:ext cx="1004634" cy="30777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IN" sz="1400" b="1" dirty="0" smtClean="0"/>
              <a:t>State WRIS</a:t>
            </a:r>
            <a:endParaRPr lang="en-IN" sz="1400" b="1" dirty="0"/>
          </a:p>
        </p:txBody>
      </p:sp>
      <p:sp>
        <p:nvSpPr>
          <p:cNvPr id="60" name="Flowchart: Magnetic Disk 59"/>
          <p:cNvSpPr/>
          <p:nvPr/>
        </p:nvSpPr>
        <p:spPr>
          <a:xfrm>
            <a:off x="4059916" y="6314279"/>
            <a:ext cx="1270706" cy="513049"/>
          </a:xfrm>
          <a:prstGeom prst="flowChartMagneticDisk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1" name="TextBox 60"/>
          <p:cNvSpPr txBox="1"/>
          <p:nvPr/>
        </p:nvSpPr>
        <p:spPr>
          <a:xfrm>
            <a:off x="4192952" y="6487708"/>
            <a:ext cx="1004634" cy="30777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IN" sz="1400" b="1" dirty="0" smtClean="0"/>
              <a:t>State WRIS</a:t>
            </a:r>
            <a:endParaRPr lang="en-IN" sz="1400" b="1" dirty="0"/>
          </a:p>
        </p:txBody>
      </p:sp>
      <p:grpSp>
        <p:nvGrpSpPr>
          <p:cNvPr id="65" name="Group 64"/>
          <p:cNvGrpSpPr/>
          <p:nvPr/>
        </p:nvGrpSpPr>
        <p:grpSpPr>
          <a:xfrm rot="16200000">
            <a:off x="3480017" y="5158501"/>
            <a:ext cx="1492618" cy="634940"/>
            <a:chOff x="5047009" y="3408294"/>
            <a:chExt cx="1395896" cy="255708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66" name="Right Arrow 65"/>
            <p:cNvSpPr/>
            <p:nvPr/>
          </p:nvSpPr>
          <p:spPr>
            <a:xfrm rot="42586">
              <a:off x="5047009" y="3408294"/>
              <a:ext cx="1395896" cy="255708"/>
            </a:xfrm>
            <a:prstGeom prst="rightArrow">
              <a:avLst/>
            </a:prstGeom>
            <a:grpFill/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67" name="TextBox 66"/>
            <p:cNvSpPr txBox="1"/>
            <p:nvPr/>
          </p:nvSpPr>
          <p:spPr>
            <a:xfrm rot="10800000">
              <a:off x="5071459" y="3476320"/>
              <a:ext cx="1312248" cy="1239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100" b="1">
                  <a:solidFill>
                    <a:schemeClr val="tx2"/>
                  </a:solidFill>
                </a:defRPr>
              </a:lvl1pPr>
            </a:lstStyle>
            <a:p>
              <a:pPr algn="ctr"/>
              <a:r>
                <a:rPr lang="en-IN" sz="1400" dirty="0" smtClean="0">
                  <a:solidFill>
                    <a:schemeClr val="tx2">
                      <a:lumMod val="50000"/>
                    </a:schemeClr>
                  </a:solidFill>
                </a:rPr>
                <a:t>Hydro-met data</a:t>
              </a:r>
              <a:endParaRPr lang="en-IN" sz="1400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  <p:sp>
        <p:nvSpPr>
          <p:cNvPr id="68" name="TextBox 67"/>
          <p:cNvSpPr txBox="1"/>
          <p:nvPr/>
        </p:nvSpPr>
        <p:spPr>
          <a:xfrm>
            <a:off x="737940" y="5040192"/>
            <a:ext cx="887243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tx2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n-IN" b="1" dirty="0" smtClean="0"/>
              <a:t> NIH</a:t>
            </a:r>
          </a:p>
        </p:txBody>
      </p:sp>
      <p:grpSp>
        <p:nvGrpSpPr>
          <p:cNvPr id="69" name="Group 68"/>
          <p:cNvGrpSpPr/>
          <p:nvPr/>
        </p:nvGrpSpPr>
        <p:grpSpPr>
          <a:xfrm>
            <a:off x="1742904" y="962031"/>
            <a:ext cx="1595169" cy="634940"/>
            <a:chOff x="5047009" y="3408294"/>
            <a:chExt cx="1395896" cy="255708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70" name="Right Arrow 69"/>
            <p:cNvSpPr/>
            <p:nvPr/>
          </p:nvSpPr>
          <p:spPr>
            <a:xfrm rot="42586">
              <a:off x="5047009" y="3408294"/>
              <a:ext cx="1395896" cy="255708"/>
            </a:xfrm>
            <a:prstGeom prst="rightArrow">
              <a:avLst/>
            </a:prstGeom>
            <a:grpFill/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200"/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5071459" y="3486559"/>
              <a:ext cx="1312248" cy="1115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100" b="1">
                  <a:solidFill>
                    <a:schemeClr val="tx2"/>
                  </a:solidFill>
                </a:defRPr>
              </a:lvl1pPr>
            </a:lstStyle>
            <a:p>
              <a:pPr algn="ctr"/>
              <a:r>
                <a:rPr lang="en-IN" sz="1200" dirty="0" smtClean="0">
                  <a:solidFill>
                    <a:schemeClr val="tx2">
                      <a:lumMod val="50000"/>
                    </a:schemeClr>
                  </a:solidFill>
                </a:rPr>
                <a:t>Elevation Model</a:t>
              </a:r>
              <a:endParaRPr lang="en-IN" sz="1200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1739032" y="1482909"/>
            <a:ext cx="1595169" cy="634940"/>
            <a:chOff x="5047009" y="3408294"/>
            <a:chExt cx="1395896" cy="255708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82" name="Right Arrow 81"/>
            <p:cNvSpPr/>
            <p:nvPr/>
          </p:nvSpPr>
          <p:spPr>
            <a:xfrm rot="42586">
              <a:off x="5047009" y="3408294"/>
              <a:ext cx="1395896" cy="255708"/>
            </a:xfrm>
            <a:prstGeom prst="rightArrow">
              <a:avLst/>
            </a:prstGeom>
            <a:grpFill/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200"/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071459" y="3486559"/>
              <a:ext cx="1312248" cy="1115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100" b="1">
                  <a:solidFill>
                    <a:schemeClr val="tx2"/>
                  </a:solidFill>
                </a:defRPr>
              </a:lvl1pPr>
            </a:lstStyle>
            <a:p>
              <a:pPr algn="ctr"/>
              <a:r>
                <a:rPr lang="en-IN" sz="1200" dirty="0" smtClean="0">
                  <a:solidFill>
                    <a:schemeClr val="tx2">
                      <a:lumMod val="50000"/>
                    </a:schemeClr>
                  </a:solidFill>
                </a:rPr>
                <a:t>Met &amp; Forecast Data</a:t>
              </a:r>
              <a:endParaRPr lang="en-IN" sz="1200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1734168" y="2183367"/>
            <a:ext cx="1595169" cy="634940"/>
            <a:chOff x="5047009" y="3408294"/>
            <a:chExt cx="1395896" cy="255708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85" name="Right Arrow 84"/>
            <p:cNvSpPr/>
            <p:nvPr/>
          </p:nvSpPr>
          <p:spPr>
            <a:xfrm rot="42586">
              <a:off x="5047009" y="3408294"/>
              <a:ext cx="1395896" cy="255708"/>
            </a:xfrm>
            <a:prstGeom prst="rightArrow">
              <a:avLst/>
            </a:prstGeom>
            <a:grpFill/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200"/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5071459" y="3486559"/>
              <a:ext cx="1312248" cy="1115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100" b="1">
                  <a:solidFill>
                    <a:schemeClr val="tx2"/>
                  </a:solidFill>
                </a:defRPr>
              </a:lvl1pPr>
            </a:lstStyle>
            <a:p>
              <a:pPr algn="ctr"/>
              <a:r>
                <a:rPr lang="en-IN" sz="1200" dirty="0" smtClean="0">
                  <a:solidFill>
                    <a:schemeClr val="tx2">
                      <a:lumMod val="50000"/>
                    </a:schemeClr>
                  </a:solidFill>
                </a:rPr>
                <a:t>Remote Sense Data</a:t>
              </a:r>
              <a:endParaRPr lang="en-IN" sz="1200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  <p:grpSp>
        <p:nvGrpSpPr>
          <p:cNvPr id="97" name="Group 96"/>
          <p:cNvGrpSpPr/>
          <p:nvPr/>
        </p:nvGrpSpPr>
        <p:grpSpPr>
          <a:xfrm>
            <a:off x="1729140" y="4929500"/>
            <a:ext cx="1595169" cy="634940"/>
            <a:chOff x="5047009" y="3408294"/>
            <a:chExt cx="1395896" cy="255708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99" name="Right Arrow 98"/>
            <p:cNvSpPr/>
            <p:nvPr/>
          </p:nvSpPr>
          <p:spPr>
            <a:xfrm rot="42586">
              <a:off x="5047009" y="3408294"/>
              <a:ext cx="1395896" cy="255708"/>
            </a:xfrm>
            <a:prstGeom prst="rightArrow">
              <a:avLst/>
            </a:prstGeom>
            <a:grpFill/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200"/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5071459" y="3486559"/>
              <a:ext cx="1312248" cy="1115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100" b="1">
                  <a:solidFill>
                    <a:schemeClr val="tx2"/>
                  </a:solidFill>
                </a:defRPr>
              </a:lvl1pPr>
            </a:lstStyle>
            <a:p>
              <a:pPr algn="ctr"/>
              <a:r>
                <a:rPr lang="en-IN" sz="1200" dirty="0" smtClean="0">
                  <a:solidFill>
                    <a:schemeClr val="tx2">
                      <a:lumMod val="50000"/>
                    </a:schemeClr>
                  </a:solidFill>
                </a:rPr>
                <a:t>Training</a:t>
              </a:r>
              <a:endParaRPr lang="en-IN" sz="1200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  <p:grpSp>
        <p:nvGrpSpPr>
          <p:cNvPr id="103" name="Group 102"/>
          <p:cNvGrpSpPr/>
          <p:nvPr/>
        </p:nvGrpSpPr>
        <p:grpSpPr>
          <a:xfrm>
            <a:off x="5353737" y="3369005"/>
            <a:ext cx="1460660" cy="582851"/>
            <a:chOff x="5134964" y="3440501"/>
            <a:chExt cx="1278190" cy="226437"/>
          </a:xfrm>
        </p:grpSpPr>
        <p:sp>
          <p:nvSpPr>
            <p:cNvPr id="105" name="Right Arrow 104"/>
            <p:cNvSpPr/>
            <p:nvPr/>
          </p:nvSpPr>
          <p:spPr>
            <a:xfrm rot="42586">
              <a:off x="5151127" y="3440501"/>
              <a:ext cx="1262027" cy="226437"/>
            </a:xfrm>
            <a:prstGeom prst="rightArrow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5134964" y="3501983"/>
              <a:ext cx="1259727" cy="1034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100" b="1">
                  <a:solidFill>
                    <a:schemeClr val="tx2"/>
                  </a:solidFill>
                </a:defRPr>
              </a:lvl1pPr>
            </a:lstStyle>
            <a:p>
              <a:r>
                <a:rPr lang="en-IN" sz="1400" dirty="0" smtClean="0">
                  <a:solidFill>
                    <a:schemeClr val="tx2">
                      <a:lumMod val="50000"/>
                    </a:schemeClr>
                  </a:solidFill>
                </a:rPr>
                <a:t>River Basin Data </a:t>
              </a:r>
            </a:p>
          </p:txBody>
        </p:sp>
      </p:grpSp>
      <p:grpSp>
        <p:nvGrpSpPr>
          <p:cNvPr id="108" name="Group 107"/>
          <p:cNvGrpSpPr/>
          <p:nvPr/>
        </p:nvGrpSpPr>
        <p:grpSpPr>
          <a:xfrm rot="10800000">
            <a:off x="1648483" y="3437362"/>
            <a:ext cx="1482714" cy="582851"/>
            <a:chOff x="5145256" y="3490143"/>
            <a:chExt cx="1297490" cy="226437"/>
          </a:xfrm>
        </p:grpSpPr>
        <p:sp>
          <p:nvSpPr>
            <p:cNvPr id="109" name="Right Arrow 108"/>
            <p:cNvSpPr/>
            <p:nvPr/>
          </p:nvSpPr>
          <p:spPr>
            <a:xfrm rot="42586">
              <a:off x="5180719" y="3490143"/>
              <a:ext cx="1262027" cy="226437"/>
            </a:xfrm>
            <a:prstGeom prst="rightArrow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10" name="TextBox 109"/>
            <p:cNvSpPr txBox="1"/>
            <p:nvPr/>
          </p:nvSpPr>
          <p:spPr>
            <a:xfrm rot="10800000">
              <a:off x="5145256" y="3556371"/>
              <a:ext cx="1259727" cy="1034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100" b="1">
                  <a:solidFill>
                    <a:schemeClr val="tx2"/>
                  </a:solidFill>
                </a:defRPr>
              </a:lvl1pPr>
            </a:lstStyle>
            <a:p>
              <a:r>
                <a:rPr lang="en-IN" sz="1400" dirty="0" smtClean="0">
                  <a:solidFill>
                    <a:schemeClr val="tx2">
                      <a:lumMod val="50000"/>
                    </a:schemeClr>
                  </a:solidFill>
                </a:rPr>
                <a:t>River Basin Data </a:t>
              </a:r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1739089" y="3048000"/>
            <a:ext cx="1595169" cy="634940"/>
            <a:chOff x="5047009" y="3408294"/>
            <a:chExt cx="1395896" cy="255708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88" name="Right Arrow 87"/>
            <p:cNvSpPr/>
            <p:nvPr/>
          </p:nvSpPr>
          <p:spPr>
            <a:xfrm rot="42586">
              <a:off x="5047009" y="3408294"/>
              <a:ext cx="1395896" cy="255708"/>
            </a:xfrm>
            <a:prstGeom prst="rightArrow">
              <a:avLst/>
            </a:prstGeom>
            <a:grpFill/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200"/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5071459" y="3486559"/>
              <a:ext cx="1312248" cy="1115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100" b="1">
                  <a:solidFill>
                    <a:schemeClr val="tx2"/>
                  </a:solidFill>
                </a:defRPr>
              </a:lvl1pPr>
            </a:lstStyle>
            <a:p>
              <a:pPr algn="ctr"/>
              <a:r>
                <a:rPr lang="en-IN" sz="1200" dirty="0" smtClean="0">
                  <a:solidFill>
                    <a:schemeClr val="tx2">
                      <a:lumMod val="50000"/>
                    </a:schemeClr>
                  </a:solidFill>
                </a:rPr>
                <a:t>Ground Water Data</a:t>
              </a:r>
              <a:endParaRPr lang="en-IN" sz="1200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  <p:sp>
        <p:nvSpPr>
          <p:cNvPr id="115" name="TextBox 114"/>
          <p:cNvSpPr txBox="1"/>
          <p:nvPr/>
        </p:nvSpPr>
        <p:spPr>
          <a:xfrm>
            <a:off x="-18983" y="-116045"/>
            <a:ext cx="9144000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N" sz="3200" b="1" dirty="0" smtClean="0"/>
              <a:t>NWRIS</a:t>
            </a:r>
            <a:endParaRPr lang="en-IN" sz="3200" b="1" i="1" dirty="0"/>
          </a:p>
        </p:txBody>
      </p:sp>
      <p:sp>
        <p:nvSpPr>
          <p:cNvPr id="56" name="TextBox 55"/>
          <p:cNvSpPr txBox="1"/>
          <p:nvPr/>
        </p:nvSpPr>
        <p:spPr>
          <a:xfrm>
            <a:off x="743989" y="4034572"/>
            <a:ext cx="887243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tx2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pPr algn="ctr"/>
            <a:r>
              <a:rPr lang="en-IN" b="1" dirty="0" smtClean="0"/>
              <a:t>CPCB</a:t>
            </a:r>
          </a:p>
        </p:txBody>
      </p:sp>
      <p:grpSp>
        <p:nvGrpSpPr>
          <p:cNvPr id="59" name="Group 58"/>
          <p:cNvGrpSpPr/>
          <p:nvPr/>
        </p:nvGrpSpPr>
        <p:grpSpPr>
          <a:xfrm rot="10800000">
            <a:off x="1670537" y="4218495"/>
            <a:ext cx="1460660" cy="582851"/>
            <a:chOff x="5134964" y="3440501"/>
            <a:chExt cx="1278190" cy="226437"/>
          </a:xfrm>
        </p:grpSpPr>
        <p:sp>
          <p:nvSpPr>
            <p:cNvPr id="71" name="Right Arrow 70"/>
            <p:cNvSpPr/>
            <p:nvPr/>
          </p:nvSpPr>
          <p:spPr>
            <a:xfrm rot="42586">
              <a:off x="5151127" y="3440501"/>
              <a:ext cx="1262027" cy="226437"/>
            </a:xfrm>
            <a:prstGeom prst="rightArrow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72" name="TextBox 71"/>
            <p:cNvSpPr txBox="1"/>
            <p:nvPr/>
          </p:nvSpPr>
          <p:spPr>
            <a:xfrm rot="10800000">
              <a:off x="5134964" y="3501983"/>
              <a:ext cx="1259727" cy="1034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100" b="1">
                  <a:solidFill>
                    <a:schemeClr val="tx2"/>
                  </a:solidFill>
                </a:defRPr>
              </a:lvl1pPr>
            </a:lstStyle>
            <a:p>
              <a:r>
                <a:rPr lang="en-IN" sz="1400" dirty="0" smtClean="0">
                  <a:solidFill>
                    <a:schemeClr val="tx2">
                      <a:lumMod val="50000"/>
                    </a:schemeClr>
                  </a:solidFill>
                </a:rPr>
                <a:t>River Basin Data </a:t>
              </a: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1737244" y="3840484"/>
            <a:ext cx="1595169" cy="634940"/>
            <a:chOff x="5047009" y="3408294"/>
            <a:chExt cx="1395896" cy="255708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74" name="Right Arrow 73"/>
            <p:cNvSpPr/>
            <p:nvPr/>
          </p:nvSpPr>
          <p:spPr>
            <a:xfrm rot="42586">
              <a:off x="5047009" y="3408294"/>
              <a:ext cx="1395896" cy="255708"/>
            </a:xfrm>
            <a:prstGeom prst="rightArrow">
              <a:avLst/>
            </a:prstGeom>
            <a:grpFill/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200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5071459" y="3486559"/>
              <a:ext cx="1312248" cy="1115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100" b="1">
                  <a:solidFill>
                    <a:schemeClr val="tx2"/>
                  </a:solidFill>
                </a:defRPr>
              </a:lvl1pPr>
            </a:lstStyle>
            <a:p>
              <a:pPr algn="ctr"/>
              <a:r>
                <a:rPr lang="en-IN" sz="1200" dirty="0" smtClean="0">
                  <a:solidFill>
                    <a:schemeClr val="tx2">
                      <a:lumMod val="50000"/>
                    </a:schemeClr>
                  </a:solidFill>
                </a:rPr>
                <a:t>Water Quality Data</a:t>
              </a:r>
              <a:endParaRPr lang="en-IN" sz="1200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3558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3" descr="IndianEmble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5667"/>
            <a:ext cx="443618" cy="650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25" name="Picture 2" descr="C:\Users\WB189165\AppData\Local\Microsoft\Windows\Temporary Internet Files\Content.Outlook\MGB3EX7I\World Bank 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806" y="107950"/>
            <a:ext cx="1414744" cy="64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Straight Connector 25"/>
          <p:cNvCxnSpPr/>
          <p:nvPr/>
        </p:nvCxnSpPr>
        <p:spPr>
          <a:xfrm>
            <a:off x="-31330" y="851848"/>
            <a:ext cx="914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124786" y="1005841"/>
            <a:ext cx="8409614" cy="54845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lvl="1" algn="just">
              <a:spcBef>
                <a:spcPct val="20000"/>
              </a:spcBef>
            </a:pPr>
            <a:r>
              <a:rPr lang="en-US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National Products in India- WRIS</a:t>
            </a:r>
          </a:p>
          <a:p>
            <a:pPr marL="742950" lvl="1" indent="-342900" algn="just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400" b="1" dirty="0" smtClean="0"/>
              <a:t>Access to spatial information including more than 95 layers of </a:t>
            </a:r>
            <a:r>
              <a:rPr lang="en-US" sz="2400" b="1" dirty="0" err="1" smtClean="0"/>
              <a:t>IndiaWRIS</a:t>
            </a:r>
            <a:endParaRPr lang="en-US" sz="2400" b="1" dirty="0" smtClean="0"/>
          </a:p>
          <a:p>
            <a:pPr marL="742950" lvl="1" indent="-342900" algn="just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400" b="1" dirty="0" smtClean="0"/>
              <a:t>Real time </a:t>
            </a:r>
            <a:r>
              <a:rPr lang="en-US" sz="2400" b="1" dirty="0" err="1" smtClean="0"/>
              <a:t>hydromet</a:t>
            </a:r>
            <a:r>
              <a:rPr lang="en-US" sz="2400" b="1" dirty="0" smtClean="0"/>
              <a:t> and reservoir level data.</a:t>
            </a:r>
          </a:p>
          <a:p>
            <a:pPr marL="742950" lvl="1" indent="-342900" algn="just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400" b="1" dirty="0" smtClean="0"/>
              <a:t>High Resolution elevation map for India ranging from (0.5 to 3m)</a:t>
            </a:r>
          </a:p>
          <a:p>
            <a:pPr marL="742950" lvl="1" indent="-342900" algn="just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400" b="1" dirty="0" smtClean="0"/>
              <a:t>Weather forecast (1, 3,5, 7 days and seasonal)</a:t>
            </a:r>
          </a:p>
          <a:p>
            <a:pPr marL="742950" lvl="1" indent="-342900" algn="just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400" b="1" dirty="0" smtClean="0"/>
              <a:t>Macro Water Resources assessment: Rainfall, ET, Runoff estimate</a:t>
            </a:r>
          </a:p>
          <a:p>
            <a:pPr marL="742950" lvl="1" indent="-342900" algn="just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400" b="1" dirty="0" smtClean="0"/>
              <a:t>Remote sensing based estimates for India: Snowmelt, real time ET, land use, irrigation benchmarking, </a:t>
            </a:r>
          </a:p>
          <a:p>
            <a:pPr marL="742950" lvl="1" indent="-342900" algn="just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400" b="1" dirty="0" smtClean="0"/>
              <a:t>Flood forecasting at major stations by CWC</a:t>
            </a:r>
          </a:p>
          <a:p>
            <a:pPr marL="742950" lvl="1" indent="-342900" algn="just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sz="2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190831" y="260117"/>
            <a:ext cx="8077200" cy="4711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en-US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Water Resources  Information System</a:t>
            </a:r>
            <a:endParaRPr lang="en-US" sz="3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42235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47917" y="226358"/>
            <a:ext cx="7429169" cy="471116"/>
          </a:xfrm>
        </p:spPr>
        <p:txBody>
          <a:bodyPr>
            <a:normAutofit fontScale="90000"/>
          </a:bodyPr>
          <a:lstStyle/>
          <a:p>
            <a:pPr lvl="0" defTabSz="1066800">
              <a:lnSpc>
                <a:spcPct val="90000"/>
              </a:lnSpc>
              <a:spcAft>
                <a:spcPct val="35000"/>
              </a:spcAft>
            </a:pPr>
            <a:r>
              <a:rPr lang="en-US" sz="3200" dirty="0"/>
              <a:t>B2.State Water Resources Information System</a:t>
            </a:r>
          </a:p>
        </p:txBody>
      </p:sp>
      <p:pic>
        <p:nvPicPr>
          <p:cNvPr id="23" name="Picture 3" descr="IndianEmble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5667"/>
            <a:ext cx="443618" cy="650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25" name="Picture 2" descr="C:\Users\WB189165\AppData\Local\Microsoft\Windows\Temporary Internet Files\Content.Outlook\MGB3EX7I\World Bank 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0639" y="56124"/>
            <a:ext cx="1414744" cy="64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Straight Connector 25"/>
          <p:cNvCxnSpPr/>
          <p:nvPr/>
        </p:nvCxnSpPr>
        <p:spPr>
          <a:xfrm>
            <a:off x="-31330" y="851848"/>
            <a:ext cx="914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430744" y="1600200"/>
            <a:ext cx="34984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IN" sz="2000" b="1" dirty="0" smtClean="0">
                <a:solidFill>
                  <a:srgbClr val="FF0000"/>
                </a:solidFill>
              </a:rPr>
              <a:t>Development of State-WRIS</a:t>
            </a:r>
            <a:endParaRPr lang="en-IN" sz="20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0201" y="4754513"/>
            <a:ext cx="40766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IN" sz="2000" b="1" dirty="0" smtClean="0">
                <a:solidFill>
                  <a:srgbClr val="FF0000"/>
                </a:solidFill>
              </a:rPr>
              <a:t>Digitization of Water related data</a:t>
            </a:r>
            <a:endParaRPr lang="en-IN" sz="2000" b="1" dirty="0">
              <a:solidFill>
                <a:srgbClr val="FF0000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99658" y="3567453"/>
            <a:ext cx="4439541" cy="3112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3929202" y="1219200"/>
            <a:ext cx="5119230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342900" algn="just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states will follow the India-WRIS standards for integration, </a:t>
            </a:r>
          </a:p>
          <a:p>
            <a:pPr marL="742950" lvl="1" indent="-342900" algn="just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purpose of State-WRIS is to “serve” and exchange with other stake holders such as Drinking, Agriculture and watershed Department. 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2531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202817" y="187584"/>
            <a:ext cx="8834116" cy="424415"/>
          </a:xfrm>
        </p:spPr>
        <p:txBody>
          <a:bodyPr>
            <a:normAutofit fontScale="90000"/>
          </a:bodyPr>
          <a:lstStyle/>
          <a:p>
            <a:r>
              <a:rPr lang="en-US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C: Water Resources Operation and Planning</a:t>
            </a:r>
            <a:endParaRPr lang="en-US" sz="3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3" name="Picture 3" descr="IndianEmble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5667"/>
            <a:ext cx="443618" cy="650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25" name="Picture 2" descr="C:\Users\WB189165\AppData\Local\Microsoft\Windows\Temporary Internet Files\Content.Outlook\MGB3EX7I\World Bank 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7926" y="56124"/>
            <a:ext cx="1414744" cy="64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Straight Connector 25"/>
          <p:cNvCxnSpPr/>
          <p:nvPr/>
        </p:nvCxnSpPr>
        <p:spPr>
          <a:xfrm>
            <a:off x="-31330" y="851848"/>
            <a:ext cx="914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6041124" y="1143000"/>
            <a:ext cx="1350276" cy="1193225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matte">
            <a:bevelT w="50800" h="19050" prst="relaxedInset"/>
            <a:contourClr>
              <a:schemeClr val="bg1"/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Rectangle 8"/>
          <p:cNvSpPr/>
          <p:nvPr/>
        </p:nvSpPr>
        <p:spPr>
          <a:xfrm>
            <a:off x="6093271" y="2795650"/>
            <a:ext cx="1312973" cy="1201157"/>
          </a:xfrm>
          <a:prstGeom prst="rect">
            <a:avLst/>
          </a:prstGeom>
          <a:blipFill rotWithShape="1">
            <a:blip r:embed="rId6"/>
            <a:stretch>
              <a:fillRect/>
            </a:stretch>
          </a:blipFill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matte">
            <a:bevelT w="50800" h="19050" prst="relaxedInset"/>
            <a:contourClr>
              <a:schemeClr val="bg1"/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50000"/>
              <a:hueOff val="3584066"/>
              <a:satOff val="-4703"/>
              <a:lumOff val="-463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Rectangle 10"/>
          <p:cNvSpPr/>
          <p:nvPr/>
        </p:nvSpPr>
        <p:spPr>
          <a:xfrm>
            <a:off x="6041124" y="4445529"/>
            <a:ext cx="1312973" cy="1201157"/>
          </a:xfrm>
          <a:prstGeom prst="rect">
            <a:avLst/>
          </a:prstGeom>
          <a:blipFill rotWithShape="1">
            <a:blip r:embed="rId7"/>
            <a:stretch>
              <a:fillRect/>
            </a:stretch>
          </a:blipFill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matte">
            <a:bevelT w="50800" h="19050" prst="relaxedInset"/>
            <a:contourClr>
              <a:schemeClr val="bg1"/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50000"/>
              <a:hueOff val="10752198"/>
              <a:satOff val="-14108"/>
              <a:lumOff val="-1388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2" name="Group 11"/>
          <p:cNvGrpSpPr/>
          <p:nvPr/>
        </p:nvGrpSpPr>
        <p:grpSpPr>
          <a:xfrm>
            <a:off x="1981200" y="1165767"/>
            <a:ext cx="3660671" cy="1143959"/>
            <a:chOff x="1789228" y="474661"/>
            <a:chExt cx="3660671" cy="1143959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3" name="Rectangle 12"/>
            <p:cNvSpPr/>
            <p:nvPr/>
          </p:nvSpPr>
          <p:spPr>
            <a:xfrm>
              <a:off x="1789228" y="474661"/>
              <a:ext cx="3660671" cy="1143959"/>
            </a:xfrm>
            <a:prstGeom prst="rect">
              <a:avLst/>
            </a:prstGeom>
            <a:sp3d prstMaterial="plastic">
              <a:bevelT w="127000" h="35400"/>
            </a:sp3d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Rectangle 13"/>
            <p:cNvSpPr/>
            <p:nvPr/>
          </p:nvSpPr>
          <p:spPr>
            <a:xfrm>
              <a:off x="1789228" y="474661"/>
              <a:ext cx="3660671" cy="114395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74842" tIns="87630" rIns="87630" bIns="87630" numCol="1" spcCol="1270" anchor="ctr" anchorCtr="0">
              <a:noAutofit/>
            </a:bodyPr>
            <a:lstStyle/>
            <a:p>
              <a:pPr lvl="0" algn="l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300" kern="1200" dirty="0" smtClean="0"/>
                <a:t>C1. Analytic and DSS Tools</a:t>
              </a:r>
              <a:endParaRPr lang="en-US" sz="2300" kern="1200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012868" y="2819400"/>
            <a:ext cx="3660671" cy="1143959"/>
            <a:chOff x="1789228" y="1914780"/>
            <a:chExt cx="3660671" cy="1143959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6" name="Rectangle 15"/>
            <p:cNvSpPr/>
            <p:nvPr/>
          </p:nvSpPr>
          <p:spPr>
            <a:xfrm>
              <a:off x="1789228" y="1914780"/>
              <a:ext cx="3660671" cy="1143959"/>
            </a:xfrm>
            <a:prstGeom prst="rect">
              <a:avLst/>
            </a:prstGeom>
            <a:sp3d prstMaterial="plastic">
              <a:bevelT w="127000" h="35400"/>
            </a:sp3d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Rectangle 16"/>
            <p:cNvSpPr/>
            <p:nvPr/>
          </p:nvSpPr>
          <p:spPr>
            <a:xfrm>
              <a:off x="1789228" y="1914780"/>
              <a:ext cx="3660671" cy="114395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74842" tIns="87630" rIns="87630" bIns="87630" numCol="1" spcCol="1270" anchor="ctr" anchorCtr="0">
              <a:noAutofit/>
            </a:bodyPr>
            <a:lstStyle/>
            <a:p>
              <a:pPr lvl="0" algn="l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300" kern="1200" dirty="0" smtClean="0"/>
                <a:t>C2.Proposed Driven Studies</a:t>
              </a:r>
              <a:endParaRPr lang="en-US" sz="2300" kern="1200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993413" y="4495800"/>
            <a:ext cx="3660671" cy="1143959"/>
            <a:chOff x="1789228" y="3354898"/>
            <a:chExt cx="3660671" cy="1143959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9" name="Rectangle 18"/>
            <p:cNvSpPr/>
            <p:nvPr/>
          </p:nvSpPr>
          <p:spPr>
            <a:xfrm>
              <a:off x="1789228" y="3354898"/>
              <a:ext cx="3660671" cy="1143959"/>
            </a:xfrm>
            <a:prstGeom prst="rect">
              <a:avLst/>
            </a:prstGeom>
            <a:sp3d prstMaterial="plastic">
              <a:bevelT w="127000" h="35400"/>
            </a:sp3d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Rectangle 19"/>
            <p:cNvSpPr/>
            <p:nvPr/>
          </p:nvSpPr>
          <p:spPr>
            <a:xfrm>
              <a:off x="1789228" y="3354898"/>
              <a:ext cx="3660671" cy="114395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74842" tIns="87630" rIns="87630" bIns="87630" numCol="1" spcCol="1270" anchor="ctr" anchorCtr="0">
              <a:noAutofit/>
            </a:bodyPr>
            <a:lstStyle/>
            <a:p>
              <a:pPr lvl="0" algn="l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300" kern="1200" dirty="0" smtClean="0"/>
                <a:t>C3. Knowledge Products</a:t>
              </a:r>
              <a:endParaRPr lang="en-US" sz="23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732703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228600" y="359344"/>
            <a:ext cx="8834116" cy="424415"/>
          </a:xfrm>
        </p:spPr>
        <p:txBody>
          <a:bodyPr>
            <a:normAutofit fontScale="90000"/>
          </a:bodyPr>
          <a:lstStyle/>
          <a:p>
            <a:pPr defTabSz="1022350">
              <a:lnSpc>
                <a:spcPct val="90000"/>
              </a:lnSpc>
              <a:spcAft>
                <a:spcPct val="35000"/>
              </a:spcAft>
            </a:pPr>
            <a:r>
              <a:rPr lang="en-US" sz="3200" dirty="0"/>
              <a:t>C1. Analytic and DSS Tools</a:t>
            </a:r>
            <a:br>
              <a:rPr lang="en-US" sz="3200" dirty="0"/>
            </a:br>
            <a:endParaRPr lang="en-US" sz="3200" dirty="0"/>
          </a:p>
        </p:txBody>
      </p:sp>
      <p:pic>
        <p:nvPicPr>
          <p:cNvPr id="23" name="Picture 3" descr="IndianEmble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5667"/>
            <a:ext cx="443618" cy="650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25" name="Picture 2" descr="C:\Users\WB189165\AppData\Local\Microsoft\Windows\Temporary Internet Files\Content.Outlook\MGB3EX7I\World Bank 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6264" y="56124"/>
            <a:ext cx="1414744" cy="64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Straight Connector 25"/>
          <p:cNvCxnSpPr/>
          <p:nvPr/>
        </p:nvCxnSpPr>
        <p:spPr>
          <a:xfrm>
            <a:off x="-31330" y="851848"/>
            <a:ext cx="914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21226" y="1267996"/>
            <a:ext cx="465311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AutoNum type="arabicPeriod"/>
            </a:pPr>
            <a:r>
              <a:rPr lang="en-IN" sz="2400" b="1" dirty="0" smtClean="0"/>
              <a:t>Water Resources Assessment</a:t>
            </a:r>
          </a:p>
          <a:p>
            <a:pPr marL="457200" indent="-457200" algn="just">
              <a:buAutoNum type="arabicPeriod"/>
            </a:pPr>
            <a:endParaRPr lang="en-IN" sz="2400" b="1" dirty="0"/>
          </a:p>
          <a:p>
            <a:pPr marL="457200" indent="-457200" algn="just">
              <a:buAutoNum type="arabicPeriod"/>
            </a:pPr>
            <a:r>
              <a:rPr lang="en-IN" sz="2400" b="1" dirty="0" smtClean="0"/>
              <a:t>Flood forecasting and early warning system (coupled with Climate forecast)</a:t>
            </a:r>
          </a:p>
          <a:p>
            <a:pPr marL="457200" indent="-457200" algn="just">
              <a:buAutoNum type="arabicPeriod"/>
            </a:pPr>
            <a:endParaRPr lang="en-IN" sz="2400" b="1" dirty="0"/>
          </a:p>
          <a:p>
            <a:pPr marL="457200" indent="-457200" algn="just">
              <a:buAutoNum type="arabicPeriod"/>
            </a:pPr>
            <a:r>
              <a:rPr lang="en-IN" sz="2400" b="1" dirty="0" smtClean="0"/>
              <a:t>IWRM planning</a:t>
            </a:r>
          </a:p>
          <a:p>
            <a:pPr marL="457200" indent="-457200" algn="just">
              <a:buAutoNum type="arabicPeriod"/>
            </a:pPr>
            <a:endParaRPr lang="en-IN" sz="2400" b="1" dirty="0"/>
          </a:p>
          <a:p>
            <a:pPr marL="457200" indent="-457200" algn="just">
              <a:buAutoNum type="arabicPeriod"/>
            </a:pPr>
            <a:r>
              <a:rPr lang="en-IN" sz="2400" b="1" dirty="0" smtClean="0"/>
              <a:t>Sediment Transport</a:t>
            </a:r>
          </a:p>
          <a:p>
            <a:pPr marL="457200" indent="-457200" algn="just">
              <a:buAutoNum type="arabicPeriod"/>
            </a:pPr>
            <a:endParaRPr lang="en-IN" sz="2400" b="1" dirty="0"/>
          </a:p>
          <a:p>
            <a:pPr marL="457200" indent="-457200" algn="just">
              <a:buAutoNum type="arabicPeriod"/>
            </a:pPr>
            <a:r>
              <a:rPr lang="en-IN" sz="2400" b="1" dirty="0" smtClean="0"/>
              <a:t>Environmental Flow/ aquatic life assessment</a:t>
            </a:r>
          </a:p>
          <a:p>
            <a:pPr marL="457200" indent="-457200" algn="just">
              <a:buAutoNum type="arabicPeriod"/>
            </a:pPr>
            <a:endParaRPr lang="en-IN" sz="2400" b="1" dirty="0"/>
          </a:p>
          <a:p>
            <a:pPr algn="just"/>
            <a:endParaRPr lang="en-IN" sz="2400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5" r="5870" b="11528"/>
          <a:stretch/>
        </p:blipFill>
        <p:spPr>
          <a:xfrm>
            <a:off x="5013021" y="2057400"/>
            <a:ext cx="3974610" cy="29718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57761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7626105"/>
              </p:ext>
            </p:extLst>
          </p:nvPr>
        </p:nvGraphicFramePr>
        <p:xfrm>
          <a:off x="127821" y="0"/>
          <a:ext cx="8991598" cy="6889300"/>
        </p:xfrm>
        <a:graphic>
          <a:graphicData uri="http://schemas.openxmlformats.org/drawingml/2006/table">
            <a:tbl>
              <a:tblPr/>
              <a:tblGrid>
                <a:gridCol w="4267198"/>
                <a:gridCol w="816084"/>
                <a:gridCol w="977079"/>
                <a:gridCol w="977079"/>
                <a:gridCol w="977079"/>
                <a:gridCol w="977079"/>
              </a:tblGrid>
              <a:tr h="203389">
                <a:tc rowSpan="2"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Basin name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81355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Flood Modelling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DSS for IWRM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Regional Water Availability Model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Sediment Transport Modelling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Aquatic Life Assessment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18915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Area of North </a:t>
                      </a:r>
                      <a:r>
                        <a:rPr lang="en-US" sz="14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Ladakha</a:t>
                      </a:r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not draining into Indus Basin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8915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Barak and others Basin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Yes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8915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Brahmani</a:t>
                      </a:r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and </a:t>
                      </a:r>
                      <a:r>
                        <a:rPr lang="en-US" sz="14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Baitarni</a:t>
                      </a:r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Basin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Yes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8915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Brahmaputra Basin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Yes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Yes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Yes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Yes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8915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Cauvery Basin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Yes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Yes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3004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East flowing rivers between Godavari and Krishna Basin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Yes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8793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East flowing rivers between Krishna and </a:t>
                      </a:r>
                      <a:r>
                        <a:rPr lang="en-US" sz="14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Pennar</a:t>
                      </a:r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Basin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Yes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6215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East flowing rivers between Mahanadi and </a:t>
                      </a: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Godavari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Yes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8915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East flowing rivers between </a:t>
                      </a:r>
                      <a:r>
                        <a:rPr lang="en-US" sz="14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Pennar</a:t>
                      </a:r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and Cauvery Basin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Yes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8915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East flowing rivers South of Cauvery Basin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Yes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8915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Ganga</a:t>
                      </a:r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Basin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Yes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Yes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YES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Yes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0939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Godavari Basin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Yes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Yes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Yes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8915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Indus (Up to border) Basin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Yes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Yes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8915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Krishna Basin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Yes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8915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Mahanadi Basin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Yes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Yes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Yes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8915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Mahi Basin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Yes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8915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Minor rivers draining into Bangladesh Basin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8915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Minor rivers draining into Myanmar Basin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8915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Narmada Basin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Yes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Yes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Yes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8915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Pennar</a:t>
                      </a:r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Basin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Yes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Yes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Yes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8915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Sabarmati Basin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YES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0338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Subernarekha</a:t>
                      </a:r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Basin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Yes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Yes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Yes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8915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Tapi</a:t>
                      </a:r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Basin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Yes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Yes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Yes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5181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West flowing rivers of Kutch and </a:t>
                      </a:r>
                      <a:r>
                        <a:rPr lang="en-US" sz="14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Saurashtra</a:t>
                      </a:r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including </a:t>
                      </a:r>
                      <a:r>
                        <a:rPr lang="en-US" sz="14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Luni</a:t>
                      </a:r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Basin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Yes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8915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West flowing rivers South of </a:t>
                      </a:r>
                      <a:r>
                        <a:rPr lang="en-US" sz="14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Tapi</a:t>
                      </a:r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Basin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Yes</a:t>
                      </a:r>
                    </a:p>
                  </a:txBody>
                  <a:tcPr marL="6307" marR="6307" marT="63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6870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 txBox="1">
            <a:spLocks noGrp="1"/>
          </p:cNvSpPr>
          <p:nvPr/>
        </p:nvSpPr>
        <p:spPr bwMode="auto">
          <a:xfrm>
            <a:off x="6781800" y="6530975"/>
            <a:ext cx="20574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BFA8160A-9E07-457A-93A9-3616A592BFC2}" type="slidenum">
              <a:rPr lang="en-US" sz="1000">
                <a:latin typeface="+mn-lt"/>
              </a:rPr>
              <a:pPr algn="r">
                <a:defRPr/>
              </a:pPr>
              <a:t>2</a:t>
            </a:fld>
            <a:endParaRPr lang="en-US" sz="1000"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" y="112506"/>
            <a:ext cx="83058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Concepts of National Hydrology </a:t>
            </a:r>
            <a:r>
              <a:rPr lang="en-IN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Project </a:t>
            </a:r>
            <a:endParaRPr lang="en-GB" sz="3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571500" y="1143000"/>
            <a:ext cx="8077200" cy="538797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SzPct val="100000"/>
              <a:buFont typeface="Wingdings" pitchFamily="2" charset="2"/>
              <a:buChar char="Ø"/>
              <a:defRPr/>
            </a:pPr>
            <a:r>
              <a:rPr lang="en-GB" sz="2800" b="1" dirty="0" smtClean="0"/>
              <a:t>Standardizing Water Resources data and Information </a:t>
            </a:r>
            <a:r>
              <a:rPr lang="en-GB" sz="2800" b="1" dirty="0"/>
              <a:t>S</a:t>
            </a:r>
            <a:r>
              <a:rPr lang="en-GB" sz="2800" b="1" dirty="0" smtClean="0"/>
              <a:t>ystem for the country with uniform procedures and database.</a:t>
            </a:r>
          </a:p>
          <a:p>
            <a:pPr marL="514350" indent="-514350">
              <a:buSzPct val="100000"/>
              <a:buFont typeface="Wingdings" pitchFamily="2" charset="2"/>
              <a:buChar char="Ø"/>
              <a:defRPr/>
            </a:pPr>
            <a:endParaRPr lang="en-GB" sz="2800" b="1" dirty="0" smtClean="0"/>
          </a:p>
          <a:p>
            <a:pPr marL="514350" indent="-514350">
              <a:buSzPct val="100000"/>
              <a:buFont typeface="Wingdings" pitchFamily="2" charset="2"/>
              <a:buChar char="Ø"/>
              <a:defRPr/>
            </a:pPr>
            <a:r>
              <a:rPr lang="en-GB" sz="2800" b="1" dirty="0" smtClean="0"/>
              <a:t>Integration of River basin information with improved access to Centre, States and Public-domain.</a:t>
            </a:r>
          </a:p>
          <a:p>
            <a:pPr marL="514350" indent="-514350">
              <a:buSzPct val="100000"/>
              <a:buFont typeface="Wingdings" pitchFamily="2" charset="2"/>
              <a:buChar char="Ø"/>
              <a:defRPr/>
            </a:pPr>
            <a:endParaRPr lang="en-GB" sz="2800" b="1" dirty="0"/>
          </a:p>
          <a:p>
            <a:pPr marL="514350" indent="-514350">
              <a:buSzPct val="100000"/>
              <a:buFont typeface="Wingdings" pitchFamily="2" charset="2"/>
              <a:buChar char="Ø"/>
              <a:defRPr/>
            </a:pPr>
            <a:r>
              <a:rPr lang="en-GB" sz="2800" b="1" dirty="0" smtClean="0"/>
              <a:t>Introducing country wide generic solutions for flood forecasting and River basin based water management.</a:t>
            </a:r>
          </a:p>
          <a:p>
            <a:pPr marL="514350" indent="-514350">
              <a:buSzPct val="100000"/>
              <a:buFont typeface="Wingdings" pitchFamily="2" charset="2"/>
              <a:buChar char="Ø"/>
              <a:defRPr/>
            </a:pPr>
            <a:endParaRPr lang="en-GB" sz="2800" b="1" dirty="0" smtClean="0"/>
          </a:p>
          <a:p>
            <a:pPr marL="514350" indent="-514350">
              <a:buSzPct val="100000"/>
              <a:buFont typeface="Wingdings" pitchFamily="2" charset="2"/>
              <a:buChar char="Ø"/>
              <a:defRPr/>
            </a:pPr>
            <a:r>
              <a:rPr lang="en-GB" sz="2800" b="1" dirty="0" smtClean="0"/>
              <a:t>Developing site specific solutions for water resources planning, operation and management including use of remote </a:t>
            </a:r>
            <a:r>
              <a:rPr lang="en-GB" sz="2800" b="1" dirty="0"/>
              <a:t>sensing based </a:t>
            </a:r>
            <a:r>
              <a:rPr lang="en-GB" sz="2800" b="1" dirty="0" smtClean="0"/>
              <a:t>techniques. </a:t>
            </a:r>
            <a:endParaRPr lang="en-GB" sz="2600" b="1" dirty="0" smtClean="0"/>
          </a:p>
          <a:p>
            <a:pPr marL="514350" indent="-514350">
              <a:buFontTx/>
              <a:buNone/>
              <a:defRPr/>
            </a:pPr>
            <a:endParaRPr lang="en-GB" sz="2800" b="1" dirty="0" smtClean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7853" y="850900"/>
            <a:ext cx="914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3" descr="IndianEmble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5667"/>
            <a:ext cx="443618" cy="650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1" name="Picture 2" descr="C:\Users\WB189165\AppData\Local\Microsoft\Windows\Temporary Internet Files\Content.Outlook\MGB3EX7I\World Bank 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806" y="107950"/>
            <a:ext cx="1414744" cy="64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2677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70927" y="147990"/>
            <a:ext cx="71858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sz="2400" b="1" dirty="0">
                <a:solidFill>
                  <a:srgbClr val="0000FF"/>
                </a:solidFill>
              </a:rPr>
              <a:t>Development of DSS  for Irrigation Water </a:t>
            </a:r>
            <a:r>
              <a:rPr lang="en-IN" sz="2400" b="1" dirty="0" smtClean="0">
                <a:solidFill>
                  <a:srgbClr val="0000FF"/>
                </a:solidFill>
              </a:rPr>
              <a:t>Management</a:t>
            </a:r>
            <a:endParaRPr lang="en-IN" sz="2400" b="1" dirty="0">
              <a:solidFill>
                <a:srgbClr val="0000FF"/>
              </a:solidFill>
            </a:endParaRPr>
          </a:p>
        </p:txBody>
      </p:sp>
      <p:pic>
        <p:nvPicPr>
          <p:cNvPr id="4" name="Picture 6" descr="fcc_tempora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9344" y="807178"/>
            <a:ext cx="3253182" cy="4064193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4644008" y="3212976"/>
            <a:ext cx="4320480" cy="2308324"/>
          </a:xfrm>
          <a:prstGeom prst="rect">
            <a:avLst/>
          </a:prstGeom>
          <a:solidFill>
            <a:srgbClr val="F7FDA9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 smtClean="0">
                <a:solidFill>
                  <a:srgbClr val="0000FF"/>
                </a:solidFill>
              </a:rPr>
              <a:t>Deliverables </a:t>
            </a:r>
          </a:p>
          <a:p>
            <a:pPr>
              <a:spcAft>
                <a:spcPts val="600"/>
              </a:spcAft>
            </a:pPr>
            <a:endParaRPr lang="en-US" sz="1400" b="1" dirty="0" smtClean="0">
              <a:solidFill>
                <a:srgbClr val="0000FF"/>
              </a:solidFill>
            </a:endParaRPr>
          </a:p>
          <a:p>
            <a:pPr marL="285750" indent="-285750">
              <a:spcAft>
                <a:spcPts val="1200"/>
              </a:spcAft>
              <a:buBlip>
                <a:blip r:embed="rId4"/>
              </a:buBlip>
            </a:pPr>
            <a:r>
              <a:rPr lang="en-US" b="1" dirty="0" smtClean="0">
                <a:solidFill>
                  <a:srgbClr val="C00000"/>
                </a:solidFill>
              </a:rPr>
              <a:t>Cropping pattern and crop progress</a:t>
            </a:r>
          </a:p>
          <a:p>
            <a:pPr marL="285750" indent="-285750">
              <a:spcAft>
                <a:spcPts val="1200"/>
              </a:spcAft>
              <a:buBlip>
                <a:blip r:embed="rId4"/>
              </a:buBlip>
            </a:pPr>
            <a:r>
              <a:rPr lang="en-US" b="1" dirty="0" smtClean="0">
                <a:solidFill>
                  <a:srgbClr val="C00000"/>
                </a:solidFill>
              </a:rPr>
              <a:t>Crop condition </a:t>
            </a:r>
            <a:endParaRPr lang="en-IN" b="1" dirty="0">
              <a:solidFill>
                <a:srgbClr val="C00000"/>
              </a:solidFill>
            </a:endParaRPr>
          </a:p>
          <a:p>
            <a:pPr marL="285750" indent="-285750">
              <a:spcAft>
                <a:spcPts val="1200"/>
              </a:spcAft>
              <a:buBlip>
                <a:blip r:embed="rId4"/>
              </a:buBlip>
            </a:pPr>
            <a:r>
              <a:rPr lang="en-IN" b="1" dirty="0" smtClean="0">
                <a:solidFill>
                  <a:srgbClr val="C00000"/>
                </a:solidFill>
              </a:rPr>
              <a:t>In-season irrigation water demand</a:t>
            </a:r>
          </a:p>
          <a:p>
            <a:pPr marL="285750" indent="-285750">
              <a:spcAft>
                <a:spcPts val="1200"/>
              </a:spcAft>
              <a:buBlip>
                <a:blip r:embed="rId4"/>
              </a:buBlip>
            </a:pPr>
            <a:r>
              <a:rPr lang="en-US" b="1" dirty="0" smtClean="0">
                <a:solidFill>
                  <a:srgbClr val="C00000"/>
                </a:solidFill>
              </a:rPr>
              <a:t>Optimal irrigation schedule</a:t>
            </a:r>
            <a:endParaRPr lang="en-IN" b="1" dirty="0">
              <a:solidFill>
                <a:srgbClr val="C00000"/>
              </a:solidFill>
            </a:endParaRPr>
          </a:p>
        </p:txBody>
      </p:sp>
      <p:sp>
        <p:nvSpPr>
          <p:cNvPr id="21" name="Rectangle 1"/>
          <p:cNvSpPr>
            <a:spLocks noChangeArrowheads="1"/>
          </p:cNvSpPr>
          <p:nvPr/>
        </p:nvSpPr>
        <p:spPr bwMode="auto">
          <a:xfrm>
            <a:off x="4773488" y="989284"/>
            <a:ext cx="4191000" cy="187128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anchor="ctr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b="1" dirty="0" smtClean="0">
                <a:solidFill>
                  <a:srgbClr val="7030A0"/>
                </a:solidFill>
                <a:ea typeface="Times New Roman" pitchFamily="18" charset="0"/>
                <a:cs typeface="Arial" charset="0"/>
              </a:rPr>
              <a:t>Objectives</a:t>
            </a:r>
          </a:p>
          <a:p>
            <a:pPr algn="just">
              <a:lnSpc>
                <a:spcPct val="130000"/>
              </a:lnSpc>
            </a:pPr>
            <a:endParaRPr lang="en-US" sz="1400" b="1" dirty="0" smtClean="0">
              <a:solidFill>
                <a:srgbClr val="7030A0"/>
              </a:solidFill>
              <a:ea typeface="Times New Roman" pitchFamily="18" charset="0"/>
              <a:cs typeface="Arial" charset="0"/>
            </a:endParaRPr>
          </a:p>
          <a:p>
            <a:pPr marL="285750" indent="-285750" algn="just">
              <a:spcAft>
                <a:spcPts val="1200"/>
              </a:spcAft>
              <a:buFont typeface="Wingdings" pitchFamily="2" charset="2"/>
              <a:buChar char="v"/>
            </a:pPr>
            <a:r>
              <a:rPr lang="en-IN" sz="1600" dirty="0" smtClean="0">
                <a:solidFill>
                  <a:srgbClr val="002060"/>
                </a:solidFill>
                <a:ea typeface="Times New Roman" pitchFamily="18" charset="0"/>
                <a:cs typeface="Arial" charset="0"/>
              </a:rPr>
              <a:t>To </a:t>
            </a:r>
            <a:r>
              <a:rPr lang="en-IN" sz="1600" dirty="0">
                <a:solidFill>
                  <a:srgbClr val="002060"/>
                </a:solidFill>
                <a:ea typeface="Times New Roman" pitchFamily="18" charset="0"/>
                <a:cs typeface="Arial" charset="0"/>
              </a:rPr>
              <a:t>develop </a:t>
            </a:r>
            <a:r>
              <a:rPr lang="en-IN" sz="1600" dirty="0" smtClean="0">
                <a:solidFill>
                  <a:srgbClr val="002060"/>
                </a:solidFill>
                <a:ea typeface="Times New Roman" pitchFamily="18" charset="0"/>
                <a:cs typeface="Arial" charset="0"/>
              </a:rPr>
              <a:t>Decision Support System for irrigation water distribution and management</a:t>
            </a:r>
            <a:endParaRPr lang="en-IN" sz="1600" dirty="0">
              <a:solidFill>
                <a:srgbClr val="002060"/>
              </a:solidFill>
              <a:ea typeface="Times New Roman" pitchFamily="18" charset="0"/>
              <a:cs typeface="Arial" charset="0"/>
            </a:endParaRPr>
          </a:p>
          <a:p>
            <a:pPr marL="285750" indent="-285750" algn="just">
              <a:spcAft>
                <a:spcPts val="1200"/>
              </a:spcAft>
              <a:buFont typeface="Wingdings" pitchFamily="2" charset="2"/>
              <a:buChar char="v"/>
            </a:pPr>
            <a:r>
              <a:rPr lang="en-IN" sz="1600" dirty="0" smtClean="0">
                <a:solidFill>
                  <a:srgbClr val="002060"/>
                </a:solidFill>
                <a:ea typeface="Times New Roman" pitchFamily="18" charset="0"/>
                <a:cs typeface="Arial" charset="0"/>
              </a:rPr>
              <a:t>To enhance irrigation water use efficiency</a:t>
            </a:r>
            <a:endParaRPr lang="en-US" sz="1600" dirty="0">
              <a:solidFill>
                <a:srgbClr val="002060"/>
              </a:solidFill>
              <a:ea typeface="Times New Roman" pitchFamily="18" charset="0"/>
              <a:cs typeface="Arial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6609072"/>
              </p:ext>
            </p:extLst>
          </p:nvPr>
        </p:nvGraphicFramePr>
        <p:xfrm>
          <a:off x="529020" y="4800600"/>
          <a:ext cx="2813829" cy="19210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80" name="Chart" r:id="rId6" imgW="6057900" imgH="3686048" progId="Excel.Sheet.8">
                  <p:embed/>
                </p:oleObj>
              </mc:Choice>
              <mc:Fallback>
                <p:oleObj name="Chart" r:id="rId6" imgW="6057900" imgH="3686048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020" y="4800600"/>
                        <a:ext cx="2813829" cy="19210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3" descr="IndianEmble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5667"/>
            <a:ext cx="443618" cy="650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8" name="Picture 2" descr="C:\Users\WB189165\AppData\Local\Microsoft\Windows\Temporary Internet Files\Content.Outlook\MGB3EX7I\World Bank Logo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768" y="56124"/>
            <a:ext cx="1414744" cy="64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-16582" y="748612"/>
            <a:ext cx="914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141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68" t="9269" r="21733" b="17511"/>
          <a:stretch/>
        </p:blipFill>
        <p:spPr>
          <a:xfrm>
            <a:off x="1066800" y="3276600"/>
            <a:ext cx="2281128" cy="252384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0" y="5934949"/>
            <a:ext cx="9091550" cy="83099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sz="2400" b="1" dirty="0" smtClean="0"/>
              <a:t>Decision Support System (DSS) for ground water development, management and artificial recharge</a:t>
            </a:r>
            <a:endParaRPr lang="en-IN" sz="2400" b="1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3619221"/>
            <a:ext cx="4705350" cy="218122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01752" y="1371600"/>
            <a:ext cx="832591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IN" sz="2400" b="1" dirty="0" smtClean="0">
                <a:solidFill>
                  <a:schemeClr val="tx2"/>
                </a:solidFill>
              </a:rPr>
              <a:t>Support National </a:t>
            </a:r>
            <a:r>
              <a:rPr lang="en-IN" sz="2400" b="1" dirty="0">
                <a:solidFill>
                  <a:schemeClr val="tx2"/>
                </a:solidFill>
              </a:rPr>
              <a:t>Aquifer Mapping </a:t>
            </a:r>
            <a:r>
              <a:rPr lang="en-IN" sz="2400" b="1" dirty="0" smtClean="0">
                <a:solidFill>
                  <a:schemeClr val="tx2"/>
                </a:solidFill>
              </a:rPr>
              <a:t>program through innovative systems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IN" sz="2400" b="1" dirty="0" smtClean="0">
                <a:solidFill>
                  <a:schemeClr val="tx2"/>
                </a:solidFill>
              </a:rPr>
              <a:t>Study Surface-groundwater interaction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IN" sz="2400" b="1" dirty="0" smtClean="0">
                <a:solidFill>
                  <a:schemeClr val="tx2"/>
                </a:solidFill>
              </a:rPr>
              <a:t>Community based groundwater monitoring and management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373189" y="147990"/>
            <a:ext cx="3781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sz="2400" b="1" dirty="0" smtClean="0">
                <a:solidFill>
                  <a:srgbClr val="0000FF"/>
                </a:solidFill>
              </a:rPr>
              <a:t>Ground Water Management</a:t>
            </a:r>
            <a:endParaRPr lang="en-IN" sz="2400" b="1" dirty="0">
              <a:solidFill>
                <a:srgbClr val="0000FF"/>
              </a:solidFill>
            </a:endParaRPr>
          </a:p>
        </p:txBody>
      </p:sp>
      <p:pic>
        <p:nvPicPr>
          <p:cNvPr id="13" name="Picture 3" descr="IndianEmble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5667"/>
            <a:ext cx="443618" cy="650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6" name="Picture 2" descr="C:\Users\WB189165\AppData\Local\Microsoft\Windows\Temporary Internet Files\Content.Outlook\MGB3EX7I\World Bank Logo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768" y="56124"/>
            <a:ext cx="1414744" cy="64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Connector 16"/>
          <p:cNvCxnSpPr/>
          <p:nvPr/>
        </p:nvCxnSpPr>
        <p:spPr>
          <a:xfrm>
            <a:off x="-16582" y="748612"/>
            <a:ext cx="914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9569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202817" y="187584"/>
            <a:ext cx="8834116" cy="424415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C2. Purpose </a:t>
            </a:r>
            <a:r>
              <a:rPr lang="en-US" sz="3200" dirty="0"/>
              <a:t>Driven Studies</a:t>
            </a:r>
            <a:endParaRPr lang="en-US" sz="3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3" name="Picture 3" descr="IndianEmble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5667"/>
            <a:ext cx="443618" cy="650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25" name="Picture 2" descr="C:\Users\WB189165\AppData\Local\Microsoft\Windows\Temporary Internet Files\Content.Outlook\MGB3EX7I\World Bank 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889" y="56124"/>
            <a:ext cx="1414744" cy="64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Straight Connector 25"/>
          <p:cNvCxnSpPr/>
          <p:nvPr/>
        </p:nvCxnSpPr>
        <p:spPr>
          <a:xfrm>
            <a:off x="-31330" y="851848"/>
            <a:ext cx="914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295400" y="1143000"/>
            <a:ext cx="51196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b="1" dirty="0" smtClean="0">
                <a:solidFill>
                  <a:srgbClr val="FF0000"/>
                </a:solidFill>
              </a:rPr>
              <a:t>Specialized studies – R &amp; D component</a:t>
            </a:r>
            <a:endParaRPr lang="en-IN" sz="2400" b="1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447799" y="1796534"/>
            <a:ext cx="7551554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b="1" dirty="0" smtClean="0"/>
              <a:t>Some key topics includes:</a:t>
            </a:r>
          </a:p>
          <a:p>
            <a:endParaRPr lang="en-IN" sz="24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400" b="1" dirty="0" smtClean="0"/>
              <a:t>Dam Break 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400" b="1" dirty="0" smtClean="0"/>
              <a:t>Salinity intrusion in costal aquifers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400" b="1" dirty="0" smtClean="0"/>
              <a:t>Cloud burst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400" b="1" dirty="0" smtClean="0"/>
              <a:t>Glacier Lake Outburst Flood (GLOF)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400" b="1" dirty="0" smtClean="0"/>
              <a:t>Reservoir Sedimentation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400" b="1" dirty="0" smtClean="0"/>
              <a:t>Water Quality Studies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400" b="1" dirty="0" smtClean="0"/>
              <a:t>Irrigation system benchmarking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400" b="1" dirty="0" smtClean="0"/>
              <a:t>Effectiveness of groundwater recharging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400" b="1" dirty="0" smtClean="0"/>
              <a:t>Impacts of </a:t>
            </a:r>
            <a:r>
              <a:rPr lang="en-IN" sz="2400" b="1" dirty="0" err="1" smtClean="0"/>
              <a:t>checkdams</a:t>
            </a:r>
            <a:r>
              <a:rPr lang="en-IN" sz="2400" b="1" dirty="0" smtClean="0"/>
              <a:t> on flow regime of rivers/ rivulets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N" sz="24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N" sz="2400" b="1" dirty="0"/>
          </a:p>
        </p:txBody>
      </p:sp>
    </p:spTree>
    <p:extLst>
      <p:ext uri="{BB962C8B-B14F-4D97-AF65-F5344CB8AC3E}">
        <p14:creationId xmlns:p14="http://schemas.microsoft.com/office/powerpoint/2010/main" val="2096624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0831" y="260117"/>
            <a:ext cx="8077200" cy="471116"/>
          </a:xfrm>
        </p:spPr>
        <p:txBody>
          <a:bodyPr>
            <a:normAutofit fontScale="90000"/>
          </a:bodyPr>
          <a:lstStyle/>
          <a:p>
            <a:r>
              <a:rPr lang="en-US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D: Institutional Capacity Enhancement</a:t>
            </a:r>
            <a:endParaRPr lang="en-US" sz="3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3" name="Picture 3" descr="IndianEmble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5667"/>
            <a:ext cx="443618" cy="650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25" name="Picture 2" descr="C:\Users\WB189165\AppData\Local\Microsoft\Windows\Temporary Internet Files\Content.Outlook\MGB3EX7I\World Bank 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6264" y="56124"/>
            <a:ext cx="1414744" cy="64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Straight Connector 25"/>
          <p:cNvCxnSpPr/>
          <p:nvPr/>
        </p:nvCxnSpPr>
        <p:spPr>
          <a:xfrm>
            <a:off x="-31330" y="851848"/>
            <a:ext cx="914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1981200" y="1218241"/>
            <a:ext cx="4648200" cy="1143959"/>
            <a:chOff x="1789228" y="474661"/>
            <a:chExt cx="3660671" cy="1143959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9" name="Rectangle 8"/>
            <p:cNvSpPr/>
            <p:nvPr/>
          </p:nvSpPr>
          <p:spPr>
            <a:xfrm>
              <a:off x="1789228" y="474661"/>
              <a:ext cx="3660671" cy="1143959"/>
            </a:xfrm>
            <a:prstGeom prst="rect">
              <a:avLst/>
            </a:prstGeom>
            <a:sp3d prstMaterial="plastic">
              <a:bevelT w="127000" h="35400"/>
            </a:sp3d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Rectangle 9"/>
            <p:cNvSpPr/>
            <p:nvPr/>
          </p:nvSpPr>
          <p:spPr>
            <a:xfrm>
              <a:off x="1789228" y="474661"/>
              <a:ext cx="3660671" cy="114395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74842" tIns="118110" rIns="118110" bIns="118110" numCol="1" spcCol="1270" anchor="ctr" anchorCtr="0">
              <a:noAutofit/>
            </a:bodyPr>
            <a:lstStyle/>
            <a:p>
              <a:pPr lvl="0" algn="l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100" kern="1200" dirty="0" smtClean="0"/>
                <a:t>D1. Water Resources Knowledge </a:t>
              </a:r>
              <a:r>
                <a:rPr lang="en-US" sz="3100" dirty="0"/>
                <a:t>C</a:t>
              </a:r>
              <a:r>
                <a:rPr lang="en-US" sz="3100" kern="1200" dirty="0" smtClean="0"/>
                <a:t>entre</a:t>
              </a:r>
              <a:endParaRPr lang="en-US" sz="3100" kern="1200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981199" y="2666041"/>
            <a:ext cx="4648201" cy="1143959"/>
            <a:chOff x="1789228" y="1914780"/>
            <a:chExt cx="3660671" cy="1143959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2" name="Rectangle 11"/>
            <p:cNvSpPr/>
            <p:nvPr/>
          </p:nvSpPr>
          <p:spPr>
            <a:xfrm>
              <a:off x="1789228" y="1914780"/>
              <a:ext cx="3660671" cy="1143959"/>
            </a:xfrm>
            <a:prstGeom prst="rect">
              <a:avLst/>
            </a:prstGeom>
            <a:sp3d prstMaterial="plastic">
              <a:bevelT w="127000" h="35400"/>
            </a:sp3d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789228" y="1914780"/>
              <a:ext cx="3660671" cy="114395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74842" tIns="118110" rIns="118110" bIns="118110" numCol="1" spcCol="1270" anchor="ctr" anchorCtr="0">
              <a:noAutofit/>
            </a:bodyPr>
            <a:lstStyle/>
            <a:p>
              <a:pPr lvl="0" algn="l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100" kern="1200" dirty="0" smtClean="0"/>
                <a:t>D2.Professional Development</a:t>
              </a:r>
              <a:endParaRPr lang="en-US" sz="3100" kern="1200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981198" y="4114800"/>
            <a:ext cx="4648202" cy="1143959"/>
            <a:chOff x="1789228" y="3354898"/>
            <a:chExt cx="3660671" cy="1143959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5" name="Rectangle 14"/>
            <p:cNvSpPr/>
            <p:nvPr/>
          </p:nvSpPr>
          <p:spPr>
            <a:xfrm>
              <a:off x="1789228" y="3354898"/>
              <a:ext cx="3660671" cy="1143959"/>
            </a:xfrm>
            <a:prstGeom prst="rect">
              <a:avLst/>
            </a:prstGeom>
            <a:sp3d prstMaterial="plastic">
              <a:bevelT w="127000" h="35400"/>
            </a:sp3d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Rectangle 15"/>
            <p:cNvSpPr/>
            <p:nvPr/>
          </p:nvSpPr>
          <p:spPr>
            <a:xfrm>
              <a:off x="1789228" y="3354898"/>
              <a:ext cx="3660671" cy="114395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74842" tIns="118110" rIns="118110" bIns="118110" numCol="1" spcCol="1270" anchor="ctr" anchorCtr="0">
              <a:noAutofit/>
            </a:bodyPr>
            <a:lstStyle/>
            <a:p>
              <a:pPr lvl="0" algn="l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100" kern="1200" dirty="0" smtClean="0"/>
                <a:t>D3. Project Management and Technical Assistance</a:t>
              </a:r>
              <a:endParaRPr lang="en-US" sz="3100" kern="1200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981200" y="5539416"/>
            <a:ext cx="4648200" cy="1143959"/>
            <a:chOff x="1784139" y="4636658"/>
            <a:chExt cx="3660671" cy="1143959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8" name="Rectangle 17"/>
            <p:cNvSpPr/>
            <p:nvPr/>
          </p:nvSpPr>
          <p:spPr>
            <a:xfrm>
              <a:off x="1784139" y="4636658"/>
              <a:ext cx="3660671" cy="1143959"/>
            </a:xfrm>
            <a:prstGeom prst="rect">
              <a:avLst/>
            </a:prstGeom>
            <a:sp3d prstMaterial="plastic">
              <a:bevelT w="127000" h="35400"/>
            </a:sp3d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1784139" y="4636658"/>
              <a:ext cx="3660671" cy="114395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74842" tIns="118110" rIns="118110" bIns="118110" numCol="1" spcCol="1270" anchor="ctr" anchorCtr="0">
              <a:noAutofit/>
            </a:bodyPr>
            <a:lstStyle/>
            <a:p>
              <a:pPr lvl="0" algn="l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100" kern="1200" dirty="0" smtClean="0"/>
                <a:t>D4: Operating expenses</a:t>
              </a:r>
              <a:endParaRPr lang="en-US" sz="31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247542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0831" y="260117"/>
            <a:ext cx="8077200" cy="471116"/>
          </a:xfrm>
        </p:spPr>
        <p:txBody>
          <a:bodyPr>
            <a:normAutofit fontScale="90000"/>
          </a:bodyPr>
          <a:lstStyle/>
          <a:p>
            <a:pPr lvl="0" defTabSz="1377950">
              <a:lnSpc>
                <a:spcPct val="90000"/>
              </a:lnSpc>
              <a:spcAft>
                <a:spcPct val="35000"/>
              </a:spcAft>
            </a:pPr>
            <a:r>
              <a:rPr lang="en-US" sz="2800" dirty="0"/>
              <a:t>D1. Water Resources Knowledge Centre</a:t>
            </a:r>
          </a:p>
        </p:txBody>
      </p:sp>
      <p:pic>
        <p:nvPicPr>
          <p:cNvPr id="23" name="Picture 3" descr="IndianEmble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5667"/>
            <a:ext cx="443618" cy="650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25" name="Picture 2" descr="C:\Users\WB189165\AppData\Local\Microsoft\Windows\Temporary Internet Files\Content.Outlook\MGB3EX7I\World Bank 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020" y="56124"/>
            <a:ext cx="1414744" cy="64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ontent Placeholder 2"/>
          <p:cNvSpPr txBox="1">
            <a:spLocks/>
          </p:cNvSpPr>
          <p:nvPr/>
        </p:nvSpPr>
        <p:spPr>
          <a:xfrm>
            <a:off x="228600" y="1270812"/>
            <a:ext cx="7924800" cy="490138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en-US" sz="2000" b="1" dirty="0" smtClean="0">
                <a:solidFill>
                  <a:srgbClr val="FF0000"/>
                </a:solidFill>
              </a:rPr>
              <a:t>River basin modelling centers (</a:t>
            </a:r>
            <a:r>
              <a:rPr lang="en-US" sz="2000" b="1" dirty="0" smtClean="0"/>
              <a:t>Selective 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</a:rPr>
              <a:t>river basins to pilot </a:t>
            </a:r>
            <a:r>
              <a:rPr lang="en-US" sz="2000" b="1" dirty="0" smtClean="0">
                <a:solidFill>
                  <a:schemeClr val="tx2">
                    <a:lumMod val="50000"/>
                  </a:schemeClr>
                </a:solidFill>
              </a:rPr>
              <a:t>)</a:t>
            </a:r>
            <a:r>
              <a:rPr lang="en-US" sz="2000" b="1" dirty="0" smtClean="0">
                <a:solidFill>
                  <a:srgbClr val="FF0000"/>
                </a:solidFill>
              </a:rPr>
              <a:t>: </a:t>
            </a:r>
          </a:p>
          <a:p>
            <a:pPr marL="0" lvl="1" indent="0">
              <a:buNone/>
            </a:pPr>
            <a:r>
              <a:rPr lang="en-US" sz="2000" b="1" dirty="0">
                <a:solidFill>
                  <a:srgbClr val="FF0000"/>
                </a:solidFill>
              </a:rPr>
              <a:t>	</a:t>
            </a:r>
            <a:r>
              <a:rPr lang="en-US" sz="2000" b="1" dirty="0" smtClean="0"/>
              <a:t>- </a:t>
            </a:r>
            <a:r>
              <a:rPr lang="en-US" sz="2000" b="1" dirty="0" smtClean="0">
                <a:solidFill>
                  <a:schemeClr val="tx2">
                    <a:lumMod val="50000"/>
                  </a:schemeClr>
                </a:solidFill>
              </a:rPr>
              <a:t>Krishna</a:t>
            </a:r>
          </a:p>
          <a:p>
            <a:pPr marL="0" lvl="1" indent="0">
              <a:buNone/>
            </a:pPr>
            <a:r>
              <a:rPr lang="en-US" sz="2000" b="1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en-US" sz="2000" b="1" dirty="0" smtClean="0">
                <a:solidFill>
                  <a:schemeClr val="tx2">
                    <a:lumMod val="50000"/>
                  </a:schemeClr>
                </a:solidFill>
              </a:rPr>
              <a:t>- Mahanadi</a:t>
            </a:r>
          </a:p>
          <a:p>
            <a:pPr marL="0" lvl="1" indent="0">
              <a:buNone/>
            </a:pPr>
            <a:r>
              <a:rPr lang="en-US" sz="2000" b="1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en-US" sz="2000" b="1" dirty="0" smtClean="0">
                <a:solidFill>
                  <a:schemeClr val="tx2">
                    <a:lumMod val="50000"/>
                  </a:schemeClr>
                </a:solidFill>
              </a:rPr>
              <a:t>- </a:t>
            </a:r>
            <a:r>
              <a:rPr lang="en-US" sz="2000" b="1" dirty="0" err="1" smtClean="0">
                <a:solidFill>
                  <a:schemeClr val="tx2">
                    <a:lumMod val="50000"/>
                  </a:schemeClr>
                </a:solidFill>
              </a:rPr>
              <a:t>Damodar</a:t>
            </a:r>
            <a:endParaRPr lang="en-US" sz="2000" b="1" dirty="0">
              <a:solidFill>
                <a:schemeClr val="tx2">
                  <a:lumMod val="50000"/>
                </a:schemeClr>
              </a:solidFill>
            </a:endParaRPr>
          </a:p>
          <a:p>
            <a:pPr marL="0" lvl="1" indent="0">
              <a:buNone/>
            </a:pPr>
            <a:r>
              <a:rPr lang="en-US" sz="2000" b="1" dirty="0" smtClean="0">
                <a:solidFill>
                  <a:srgbClr val="FF0000"/>
                </a:solidFill>
              </a:rPr>
              <a:t>Groundwater modelling center (Selective region/issue): </a:t>
            </a:r>
          </a:p>
          <a:p>
            <a:pPr marL="0" lvl="1" indent="0">
              <a:buNone/>
            </a:pPr>
            <a:r>
              <a:rPr lang="en-US" sz="2000" b="1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en-US" sz="2000" b="1" dirty="0" smtClean="0">
                <a:solidFill>
                  <a:schemeClr val="tx2">
                    <a:lumMod val="50000"/>
                  </a:schemeClr>
                </a:solidFill>
              </a:rPr>
              <a:t>- </a:t>
            </a:r>
            <a:r>
              <a:rPr lang="en-US" sz="2000" b="1" dirty="0" err="1" smtClean="0">
                <a:solidFill>
                  <a:schemeClr val="tx2">
                    <a:lumMod val="50000"/>
                  </a:schemeClr>
                </a:solidFill>
              </a:rPr>
              <a:t>Hardrock</a:t>
            </a:r>
            <a:r>
              <a:rPr lang="en-US" sz="20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</a:p>
          <a:p>
            <a:pPr marL="0" lvl="1" indent="0">
              <a:buNone/>
            </a:pPr>
            <a:r>
              <a:rPr lang="en-US" sz="2000" b="1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en-US" sz="2000" b="1" dirty="0" smtClean="0">
                <a:solidFill>
                  <a:schemeClr val="tx2">
                    <a:lumMod val="50000"/>
                  </a:schemeClr>
                </a:solidFill>
              </a:rPr>
              <a:t>- Alluvial </a:t>
            </a:r>
          </a:p>
          <a:p>
            <a:pPr marL="0" lvl="1" indent="0">
              <a:buNone/>
            </a:pPr>
            <a:r>
              <a:rPr lang="en-US" sz="2000" b="1" dirty="0" smtClean="0">
                <a:solidFill>
                  <a:srgbClr val="FF0000"/>
                </a:solidFill>
              </a:rPr>
              <a:t>Centre </a:t>
            </a:r>
            <a:r>
              <a:rPr lang="en-US" sz="2000" b="1" dirty="0">
                <a:solidFill>
                  <a:srgbClr val="FF0000"/>
                </a:solidFill>
              </a:rPr>
              <a:t>of Excellent for Water Management</a:t>
            </a:r>
          </a:p>
          <a:p>
            <a:pPr marL="400050" lvl="2" indent="0">
              <a:buNone/>
            </a:pPr>
            <a:r>
              <a:rPr lang="en-US" sz="1600" b="1" dirty="0" smtClean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</a:rPr>
              <a:t>- North East Centre of Excellent for </a:t>
            </a:r>
            <a:r>
              <a:rPr lang="en-US" sz="2000" b="1" dirty="0" smtClean="0">
                <a:solidFill>
                  <a:schemeClr val="tx2">
                    <a:lumMod val="50000"/>
                  </a:schemeClr>
                </a:solidFill>
              </a:rPr>
              <a:t>Water – Guwahati</a:t>
            </a:r>
          </a:p>
          <a:p>
            <a:pPr marL="400050" lvl="2" indent="0">
              <a:buNone/>
            </a:pPr>
            <a:r>
              <a:rPr lang="en-US" sz="2000" b="1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en-US" sz="2000" b="1" dirty="0" smtClean="0">
                <a:solidFill>
                  <a:schemeClr val="tx2">
                    <a:lumMod val="50000"/>
                  </a:schemeClr>
                </a:solidFill>
              </a:rPr>
              <a:t>- ??</a:t>
            </a:r>
            <a:endParaRPr lang="en-US" sz="2000" b="1" dirty="0">
              <a:solidFill>
                <a:schemeClr val="tx2">
                  <a:lumMod val="50000"/>
                </a:schemeClr>
              </a:solidFill>
            </a:endParaRPr>
          </a:p>
          <a:p>
            <a:pPr marL="0" indent="0">
              <a:buFont typeface="Arial" pitchFamily="34" charset="0"/>
              <a:buNone/>
            </a:pPr>
            <a:r>
              <a:rPr lang="en-US" sz="2000" b="1" dirty="0" smtClean="0">
                <a:solidFill>
                  <a:srgbClr val="FF0000"/>
                </a:solidFill>
              </a:rPr>
              <a:t>Facilitate knowledge exchange:</a:t>
            </a:r>
          </a:p>
          <a:p>
            <a:pPr marL="0" lvl="1" indent="0">
              <a:buNone/>
            </a:pPr>
            <a:r>
              <a:rPr lang="en-US" sz="2000" b="1" dirty="0" smtClean="0">
                <a:solidFill>
                  <a:schemeClr val="tx2">
                    <a:lumMod val="50000"/>
                  </a:schemeClr>
                </a:solidFill>
              </a:rPr>
              <a:t>	- With internationally reputed Institutes</a:t>
            </a:r>
          </a:p>
          <a:p>
            <a:pPr marL="0" lvl="1" indent="0">
              <a:buNone/>
            </a:pPr>
            <a:r>
              <a:rPr lang="en-US" sz="2000" b="1" dirty="0" smtClean="0">
                <a:solidFill>
                  <a:schemeClr val="tx2">
                    <a:lumMod val="50000"/>
                  </a:schemeClr>
                </a:solidFill>
              </a:rPr>
              <a:t>	- States may consider reforming WALMIs/IMTI</a:t>
            </a:r>
          </a:p>
        </p:txBody>
      </p:sp>
      <p:pic>
        <p:nvPicPr>
          <p:cNvPr id="21" name="Picture 2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1447800"/>
            <a:ext cx="2198474" cy="134143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 noChangeArrowheads="1"/>
          </p:cNvPicPr>
          <p:nvPr/>
        </p:nvPicPr>
        <p:blipFill>
          <a:blip r:embed="rId6" cstate="print"/>
          <a:srcRect t="9302" b="11628"/>
          <a:stretch>
            <a:fillRect/>
          </a:stretch>
        </p:blipFill>
        <p:spPr bwMode="auto">
          <a:xfrm>
            <a:off x="6802601" y="2971800"/>
            <a:ext cx="2180621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4" name="Straight Connector 23"/>
          <p:cNvCxnSpPr/>
          <p:nvPr/>
        </p:nvCxnSpPr>
        <p:spPr>
          <a:xfrm>
            <a:off x="-17853" y="762000"/>
            <a:ext cx="914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0425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0831" y="260117"/>
            <a:ext cx="8077200" cy="471116"/>
          </a:xfrm>
        </p:spPr>
        <p:txBody>
          <a:bodyPr>
            <a:normAutofit fontScale="90000"/>
          </a:bodyPr>
          <a:lstStyle/>
          <a:p>
            <a:pPr lvl="0" defTabSz="1377950">
              <a:lnSpc>
                <a:spcPct val="90000"/>
              </a:lnSpc>
              <a:spcAft>
                <a:spcPct val="35000"/>
              </a:spcAft>
            </a:pPr>
            <a:r>
              <a:rPr lang="en-US" sz="2800" dirty="0"/>
              <a:t>D2.Professional Development</a:t>
            </a:r>
          </a:p>
        </p:txBody>
      </p:sp>
      <p:pic>
        <p:nvPicPr>
          <p:cNvPr id="23" name="Picture 3" descr="IndianEmble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5667"/>
            <a:ext cx="443618" cy="650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25" name="Picture 2" descr="C:\Users\WB189165\AppData\Local\Microsoft\Windows\Temporary Internet Files\Content.Outlook\MGB3EX7I\World Bank 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6264" y="56124"/>
            <a:ext cx="1414744" cy="64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Straight Connector 25"/>
          <p:cNvCxnSpPr/>
          <p:nvPr/>
        </p:nvCxnSpPr>
        <p:spPr>
          <a:xfrm>
            <a:off x="-31330" y="851848"/>
            <a:ext cx="914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ontent Placeholder 2"/>
          <p:cNvSpPr txBox="1">
            <a:spLocks/>
          </p:cNvSpPr>
          <p:nvPr/>
        </p:nvSpPr>
        <p:spPr>
          <a:xfrm>
            <a:off x="255638" y="1066800"/>
            <a:ext cx="8507361" cy="56388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en-US" sz="2400" dirty="0" smtClean="0"/>
              <a:t>National Annual Training calendar will be prepared at the start of each financial year covering a wide range of water management aspects.</a:t>
            </a:r>
          </a:p>
          <a:p>
            <a:pPr>
              <a:buFontTx/>
              <a:buChar char="-"/>
            </a:pPr>
            <a:r>
              <a:rPr lang="en-US" sz="2400" dirty="0" smtClean="0"/>
              <a:t>States with design customized training program based on their needs and issues. </a:t>
            </a:r>
          </a:p>
          <a:p>
            <a:pPr>
              <a:buFontTx/>
              <a:buChar char="-"/>
            </a:pPr>
            <a:r>
              <a:rPr lang="en-US" sz="2400" dirty="0" smtClean="0"/>
              <a:t>National/ international tours will be conducted for cross-learning</a:t>
            </a:r>
          </a:p>
          <a:p>
            <a:pPr>
              <a:buFontTx/>
              <a:buChar char="-"/>
            </a:pPr>
            <a:r>
              <a:rPr lang="en-US" sz="2400" dirty="0" smtClean="0"/>
              <a:t>Collaboration will be done with reputed academic institutions (national/ international)</a:t>
            </a:r>
          </a:p>
          <a:p>
            <a:pPr>
              <a:buFontTx/>
              <a:buChar char="-"/>
            </a:pPr>
            <a:r>
              <a:rPr lang="en-US" sz="2400" dirty="0" smtClean="0"/>
              <a:t>NHP will support specialized degree program/certificate courses.</a:t>
            </a:r>
          </a:p>
          <a:p>
            <a:pPr>
              <a:buFontTx/>
              <a:buChar char="-"/>
            </a:pPr>
            <a:r>
              <a:rPr lang="en-US" sz="2400" dirty="0" smtClean="0"/>
              <a:t>Focus will also be made on development of web-based training course.</a:t>
            </a:r>
          </a:p>
          <a:p>
            <a:pPr>
              <a:buFontTx/>
              <a:buChar char="-"/>
            </a:pPr>
            <a:r>
              <a:rPr lang="en-US" sz="2400" dirty="0" smtClean="0"/>
              <a:t>National, regional and state workshop; discussion forum </a:t>
            </a:r>
            <a:r>
              <a:rPr lang="en-US" sz="2400" dirty="0" err="1" smtClean="0"/>
              <a:t>etc</a:t>
            </a:r>
            <a:endParaRPr lang="en-US" sz="2400" dirty="0" smtClean="0"/>
          </a:p>
          <a:p>
            <a:pPr marL="0" indent="0">
              <a:buFont typeface="Arial" pitchFamily="34" charset="0"/>
              <a:buNone/>
            </a:pPr>
            <a:endParaRPr lang="en-US" sz="2400" dirty="0" smtClean="0"/>
          </a:p>
          <a:p>
            <a:pPr>
              <a:buFontTx/>
              <a:buChar char="-"/>
            </a:pPr>
            <a:endParaRPr lang="en-US" sz="2400" dirty="0" smtClean="0"/>
          </a:p>
          <a:p>
            <a:pPr marL="0" indent="0">
              <a:buFont typeface="Arial" pitchFamily="34" charset="0"/>
              <a:buNone/>
            </a:pPr>
            <a:endParaRPr lang="en-US" sz="2400" i="1" dirty="0" smtClean="0">
              <a:solidFill>
                <a:srgbClr val="00009E"/>
              </a:solidFill>
            </a:endParaRPr>
          </a:p>
          <a:p>
            <a:pPr>
              <a:buFontTx/>
              <a:buChar char="-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19065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Down Arrow 40"/>
          <p:cNvSpPr/>
          <p:nvPr/>
        </p:nvSpPr>
        <p:spPr>
          <a:xfrm rot="5400000">
            <a:off x="4942338" y="1754512"/>
            <a:ext cx="210883" cy="4051584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TextBox 6"/>
          <p:cNvSpPr txBox="1"/>
          <p:nvPr/>
        </p:nvSpPr>
        <p:spPr>
          <a:xfrm>
            <a:off x="2907977" y="2397836"/>
            <a:ext cx="3120854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IN" sz="1200" b="1" dirty="0" smtClean="0"/>
              <a:t>Central Project Management Unit (CPMU) </a:t>
            </a:r>
          </a:p>
          <a:p>
            <a:pPr algn="ctr"/>
            <a:r>
              <a:rPr lang="en-IN" sz="1200" dirty="0" smtClean="0"/>
              <a:t>Headed by Joint Secretary (Admin</a:t>
            </a:r>
            <a:r>
              <a:rPr lang="en-IN" sz="1200" dirty="0" smtClean="0">
                <a:solidFill>
                  <a:schemeClr val="tx2">
                    <a:lumMod val="50000"/>
                  </a:schemeClr>
                </a:solidFill>
              </a:rPr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4143" y="512676"/>
            <a:ext cx="4032448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N" sz="1200" b="1" dirty="0" smtClean="0"/>
              <a:t>National Level Steering Committee (NLSC) </a:t>
            </a:r>
          </a:p>
          <a:p>
            <a:pPr algn="ctr"/>
            <a:r>
              <a:rPr lang="en-IN" sz="1200" dirty="0" smtClean="0"/>
              <a:t>Chaired by Secretary, </a:t>
            </a:r>
            <a:r>
              <a:rPr lang="en-IN" sz="1200" dirty="0" err="1" smtClean="0"/>
              <a:t>MoWR,RD</a:t>
            </a:r>
            <a:r>
              <a:rPr lang="en-IN" sz="1200" dirty="0" smtClean="0"/>
              <a:t> &amp; GR </a:t>
            </a:r>
            <a:endParaRPr lang="en-IN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1003906" y="1320211"/>
            <a:ext cx="3088041" cy="63094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N" sz="1200" b="1" dirty="0" smtClean="0"/>
              <a:t>NHP </a:t>
            </a:r>
            <a:r>
              <a:rPr lang="en-IN" sz="1200" b="1" dirty="0"/>
              <a:t>Financial </a:t>
            </a:r>
            <a:r>
              <a:rPr lang="en-IN" sz="1200" b="1" dirty="0" smtClean="0"/>
              <a:t>Review Committee </a:t>
            </a:r>
          </a:p>
          <a:p>
            <a:pPr algn="ctr"/>
            <a:r>
              <a:rPr lang="en-IN" sz="1200" dirty="0" smtClean="0"/>
              <a:t>(NHP-FRC)</a:t>
            </a:r>
          </a:p>
          <a:p>
            <a:pPr algn="ctr"/>
            <a:r>
              <a:rPr lang="en-IN" sz="1100" dirty="0" smtClean="0"/>
              <a:t>Chaired by Special Secretary, MOWR, RD &amp; GR  </a:t>
            </a:r>
            <a:endParaRPr lang="en-IN" sz="1100" dirty="0"/>
          </a:p>
        </p:txBody>
      </p:sp>
      <p:sp>
        <p:nvSpPr>
          <p:cNvPr id="11" name="TextBox 10"/>
          <p:cNvSpPr txBox="1"/>
          <p:nvPr/>
        </p:nvSpPr>
        <p:spPr>
          <a:xfrm>
            <a:off x="4865813" y="1319972"/>
            <a:ext cx="2992921" cy="63094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N" sz="1200" b="1" dirty="0" smtClean="0"/>
              <a:t>NHP Technical Review Committee </a:t>
            </a:r>
          </a:p>
          <a:p>
            <a:pPr algn="ctr"/>
            <a:r>
              <a:rPr lang="en-IN" sz="1200" dirty="0" smtClean="0"/>
              <a:t>(NHP-TRC) </a:t>
            </a:r>
          </a:p>
          <a:p>
            <a:pPr algn="ctr"/>
            <a:r>
              <a:rPr lang="en-IN" sz="1100" dirty="0" smtClean="0"/>
              <a:t>Chaired by Member (RM), CWC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274744" y="443426"/>
            <a:ext cx="1502587" cy="600164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N" sz="1100" dirty="0" smtClean="0"/>
              <a:t>NHP</a:t>
            </a:r>
          </a:p>
          <a:p>
            <a:pPr algn="ctr"/>
            <a:r>
              <a:rPr lang="en-IN" sz="1100" dirty="0" smtClean="0"/>
              <a:t>International </a:t>
            </a:r>
          </a:p>
          <a:p>
            <a:pPr algn="ctr"/>
            <a:r>
              <a:rPr lang="en-IN" sz="1100" dirty="0" smtClean="0"/>
              <a:t> Advisor Committee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518244" y="3517297"/>
            <a:ext cx="1896129" cy="55399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N" sz="1000" b="1" i="1" dirty="0" smtClean="0">
                <a:solidFill>
                  <a:schemeClr val="tx2">
                    <a:lumMod val="75000"/>
                  </a:schemeClr>
                </a:solidFill>
              </a:rPr>
              <a:t>River Basin Organization</a:t>
            </a:r>
          </a:p>
          <a:p>
            <a:pPr algn="ctr"/>
            <a:r>
              <a:rPr lang="en-IN" sz="1000" i="1" dirty="0" smtClean="0">
                <a:solidFill>
                  <a:schemeClr val="tx2">
                    <a:lumMod val="75000"/>
                  </a:schemeClr>
                </a:solidFill>
              </a:rPr>
              <a:t>BBMB &amp; DVC</a:t>
            </a:r>
          </a:p>
          <a:p>
            <a:pPr algn="ctr"/>
            <a:endParaRPr lang="en-IN" sz="1000" i="1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698663" y="4490226"/>
            <a:ext cx="2329880" cy="55399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N" sz="1000" b="1" dirty="0" smtClean="0"/>
              <a:t>State Level Project Steering Committee (SLPSC)</a:t>
            </a:r>
          </a:p>
          <a:p>
            <a:pPr algn="ctr"/>
            <a:r>
              <a:rPr lang="en-IN" sz="1000" dirty="0" smtClean="0"/>
              <a:t>Chaired by Secretary, WRD</a:t>
            </a:r>
            <a:endParaRPr lang="en-IN" sz="1000" dirty="0"/>
          </a:p>
        </p:txBody>
      </p:sp>
      <p:sp>
        <p:nvSpPr>
          <p:cNvPr id="209" name="TextBox 208"/>
          <p:cNvSpPr txBox="1"/>
          <p:nvPr/>
        </p:nvSpPr>
        <p:spPr>
          <a:xfrm>
            <a:off x="483901" y="68879"/>
            <a:ext cx="81531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NATIONAL HYDROLOGY PROJECT (NHP) : INSTITUTIONAL IMPLEMENTATION ARRANGEMENTS </a:t>
            </a:r>
            <a:endParaRPr lang="en-IN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7107441" y="2208680"/>
            <a:ext cx="1502587" cy="769441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N" sz="1100" b="1" dirty="0" smtClean="0"/>
              <a:t>NHP</a:t>
            </a:r>
          </a:p>
          <a:p>
            <a:pPr algn="ctr"/>
            <a:r>
              <a:rPr lang="en-IN" sz="1100" b="1" dirty="0" smtClean="0"/>
              <a:t>Technical and Management Consultant (TAMC</a:t>
            </a:r>
            <a:r>
              <a:rPr lang="en-IN" sz="1100" dirty="0" smtClean="0"/>
              <a:t>)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1392780" y="6080489"/>
            <a:ext cx="2270413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N" sz="1000" b="1" dirty="0" smtClean="0">
                <a:solidFill>
                  <a:schemeClr val="tx2">
                    <a:lumMod val="75000"/>
                  </a:schemeClr>
                </a:solidFill>
              </a:rPr>
              <a:t>Nodal Officers of Central Agencies (PIUs)</a:t>
            </a:r>
          </a:p>
          <a:p>
            <a:pPr algn="ctr"/>
            <a:r>
              <a:rPr lang="en-IN" sz="1000" dirty="0" smtClean="0">
                <a:solidFill>
                  <a:schemeClr val="tx2">
                    <a:lumMod val="75000"/>
                  </a:schemeClr>
                </a:solidFill>
              </a:rPr>
              <a:t>CWC, CGWB, NIH, CWPRS, CPCB, SOI, IMD,NRSA, BBMB, DVC</a:t>
            </a:r>
          </a:p>
        </p:txBody>
      </p:sp>
      <p:sp>
        <p:nvSpPr>
          <p:cNvPr id="125" name="TextBox 124"/>
          <p:cNvSpPr txBox="1"/>
          <p:nvPr/>
        </p:nvSpPr>
        <p:spPr>
          <a:xfrm>
            <a:off x="4712013" y="6233132"/>
            <a:ext cx="2329880" cy="40011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N" sz="1000" b="1" dirty="0" smtClean="0"/>
              <a:t>State Project Management Unit (SPMU)</a:t>
            </a:r>
          </a:p>
          <a:p>
            <a:pPr algn="ctr"/>
            <a:r>
              <a:rPr lang="en-IN" sz="1000" dirty="0" smtClean="0"/>
              <a:t>Headed by SE/Project Director</a:t>
            </a:r>
            <a:endParaRPr lang="en-IN" sz="1000" dirty="0"/>
          </a:p>
        </p:txBody>
      </p:sp>
      <p:sp>
        <p:nvSpPr>
          <p:cNvPr id="136" name="TextBox 135"/>
          <p:cNvSpPr txBox="1"/>
          <p:nvPr/>
        </p:nvSpPr>
        <p:spPr>
          <a:xfrm>
            <a:off x="7623140" y="6194021"/>
            <a:ext cx="1489432" cy="415499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N" sz="1000" dirty="0" smtClean="0"/>
              <a:t>State Level Support Consultants</a:t>
            </a:r>
            <a:endParaRPr lang="en-IN" sz="1000" dirty="0"/>
          </a:p>
        </p:txBody>
      </p:sp>
      <p:sp>
        <p:nvSpPr>
          <p:cNvPr id="138" name="TextBox 137"/>
          <p:cNvSpPr txBox="1"/>
          <p:nvPr/>
        </p:nvSpPr>
        <p:spPr>
          <a:xfrm>
            <a:off x="4698664" y="5383482"/>
            <a:ext cx="2329880" cy="55399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N" sz="1000" dirty="0"/>
              <a:t>NHP-State Project Review Committee (NHP-SPRC</a:t>
            </a:r>
            <a:r>
              <a:rPr lang="en-IN" sz="1000" dirty="0" smtClean="0"/>
              <a:t>)</a:t>
            </a:r>
          </a:p>
          <a:p>
            <a:pPr algn="ctr"/>
            <a:r>
              <a:rPr lang="en-IN" sz="1000" dirty="0" smtClean="0"/>
              <a:t>Chaired by CE/Director </a:t>
            </a:r>
            <a:endParaRPr lang="en-IN" sz="1000" dirty="0"/>
          </a:p>
        </p:txBody>
      </p:sp>
      <p:cxnSp>
        <p:nvCxnSpPr>
          <p:cNvPr id="57" name="Elbow Connector 56"/>
          <p:cNvCxnSpPr>
            <a:stCxn id="9" idx="2"/>
            <a:endCxn id="10" idx="0"/>
          </p:cNvCxnSpPr>
          <p:nvPr/>
        </p:nvCxnSpPr>
        <p:spPr>
          <a:xfrm rot="5400000">
            <a:off x="3326212" y="196056"/>
            <a:ext cx="345870" cy="1902440"/>
          </a:xfrm>
          <a:prstGeom prst="bentConnector3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Elbow Connector 59"/>
          <p:cNvCxnSpPr>
            <a:stCxn id="9" idx="2"/>
            <a:endCxn id="11" idx="0"/>
          </p:cNvCxnSpPr>
          <p:nvPr/>
        </p:nvCxnSpPr>
        <p:spPr>
          <a:xfrm rot="16200000" flipH="1">
            <a:off x="5233505" y="191202"/>
            <a:ext cx="345631" cy="1911907"/>
          </a:xfrm>
          <a:prstGeom prst="bentConnector3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Elbow Connector 73"/>
          <p:cNvCxnSpPr>
            <a:stCxn id="10" idx="2"/>
            <a:endCxn id="7" idx="0"/>
          </p:cNvCxnSpPr>
          <p:nvPr/>
        </p:nvCxnSpPr>
        <p:spPr>
          <a:xfrm rot="16200000" flipH="1">
            <a:off x="3284824" y="1214255"/>
            <a:ext cx="446683" cy="1920477"/>
          </a:xfrm>
          <a:prstGeom prst="bentConnector3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Elbow Connector 75"/>
          <p:cNvCxnSpPr>
            <a:stCxn id="11" idx="2"/>
            <a:endCxn id="7" idx="0"/>
          </p:cNvCxnSpPr>
          <p:nvPr/>
        </p:nvCxnSpPr>
        <p:spPr>
          <a:xfrm rot="5400000">
            <a:off x="5191878" y="1227440"/>
            <a:ext cx="446922" cy="1893870"/>
          </a:xfrm>
          <a:prstGeom prst="bentConnector3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Elbow Connector 84"/>
          <p:cNvCxnSpPr>
            <a:stCxn id="7" idx="2"/>
            <a:endCxn id="49" idx="0"/>
          </p:cNvCxnSpPr>
          <p:nvPr/>
        </p:nvCxnSpPr>
        <p:spPr>
          <a:xfrm rot="16200000" flipH="1">
            <a:off x="4350641" y="2977263"/>
            <a:ext cx="1630725" cy="1395199"/>
          </a:xfrm>
          <a:prstGeom prst="bentConnector3">
            <a:avLst>
              <a:gd name="adj1" fmla="val 20155"/>
            </a:avLst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Down Arrow 162"/>
          <p:cNvSpPr/>
          <p:nvPr/>
        </p:nvSpPr>
        <p:spPr>
          <a:xfrm rot="5400000">
            <a:off x="6454533" y="2062849"/>
            <a:ext cx="193338" cy="1044743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88" name="Straight Arrow Connector 87"/>
          <p:cNvCxnSpPr>
            <a:stCxn id="49" idx="2"/>
            <a:endCxn id="138" idx="0"/>
          </p:cNvCxnSpPr>
          <p:nvPr/>
        </p:nvCxnSpPr>
        <p:spPr>
          <a:xfrm>
            <a:off x="5863603" y="5044224"/>
            <a:ext cx="1" cy="339258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>
            <a:stCxn id="138" idx="2"/>
            <a:endCxn id="125" idx="0"/>
          </p:cNvCxnSpPr>
          <p:nvPr/>
        </p:nvCxnSpPr>
        <p:spPr>
          <a:xfrm>
            <a:off x="5863604" y="5937480"/>
            <a:ext cx="13349" cy="295652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>
            <a:stCxn id="114" idx="3"/>
            <a:endCxn id="125" idx="1"/>
          </p:cNvCxnSpPr>
          <p:nvPr/>
        </p:nvCxnSpPr>
        <p:spPr>
          <a:xfrm flipV="1">
            <a:off x="3663193" y="6433187"/>
            <a:ext cx="1048820" cy="1245"/>
          </a:xfrm>
          <a:prstGeom prst="straightConnector1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743356" y="3517297"/>
            <a:ext cx="2278633" cy="55399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N" sz="1000" b="1" i="1" dirty="0" smtClean="0">
                <a:solidFill>
                  <a:schemeClr val="tx2">
                    <a:lumMod val="75000"/>
                  </a:schemeClr>
                </a:solidFill>
              </a:rPr>
              <a:t>Coordinators of Central Agencies</a:t>
            </a:r>
          </a:p>
          <a:p>
            <a:pPr algn="ctr"/>
            <a:r>
              <a:rPr lang="en-IN" sz="1000" i="1" dirty="0" smtClean="0">
                <a:solidFill>
                  <a:schemeClr val="tx2">
                    <a:lumMod val="75000"/>
                  </a:schemeClr>
                </a:solidFill>
              </a:rPr>
              <a:t>CWC, CGWB, NIH, CWPRS, CPCB, SOI, IMD,NRSA, </a:t>
            </a:r>
          </a:p>
        </p:txBody>
      </p:sp>
      <p:cxnSp>
        <p:nvCxnSpPr>
          <p:cNvPr id="5" name="Elbow Connector 4"/>
          <p:cNvCxnSpPr>
            <a:stCxn id="7" idx="2"/>
            <a:endCxn id="30" idx="0"/>
          </p:cNvCxnSpPr>
          <p:nvPr/>
        </p:nvCxnSpPr>
        <p:spPr>
          <a:xfrm rot="5400000">
            <a:off x="2846641" y="1895534"/>
            <a:ext cx="657796" cy="2585731"/>
          </a:xfrm>
          <a:prstGeom prst="bentConnector3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7107441" y="3119232"/>
            <a:ext cx="1997228" cy="1169551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N" sz="1000" b="1" dirty="0" smtClean="0"/>
              <a:t>Technical Consultant:</a:t>
            </a:r>
          </a:p>
          <a:p>
            <a:pPr marL="228600" indent="-228600">
              <a:buAutoNum type="arabicPeriod"/>
            </a:pPr>
            <a:r>
              <a:rPr lang="en-IN" sz="1000" b="1" dirty="0" smtClean="0"/>
              <a:t>CWC</a:t>
            </a:r>
            <a:r>
              <a:rPr lang="en-IN" sz="1000" dirty="0" smtClean="0"/>
              <a:t> – River Basin Modelling</a:t>
            </a:r>
          </a:p>
          <a:p>
            <a:pPr marL="228600" indent="-228600">
              <a:buAutoNum type="arabicPeriod"/>
            </a:pPr>
            <a:r>
              <a:rPr lang="en-IN" sz="1000" b="1" dirty="0" smtClean="0"/>
              <a:t>CGWB</a:t>
            </a:r>
            <a:r>
              <a:rPr lang="en-IN" sz="1000" dirty="0" smtClean="0"/>
              <a:t>–Modelling Consultant (GW)</a:t>
            </a:r>
          </a:p>
          <a:p>
            <a:pPr marL="228600" indent="-228600">
              <a:buAutoNum type="arabicPeriod"/>
            </a:pPr>
            <a:r>
              <a:rPr lang="en-IN" sz="1000" b="1" dirty="0" smtClean="0"/>
              <a:t>SOI</a:t>
            </a:r>
            <a:r>
              <a:rPr lang="en-IN" sz="1000" dirty="0" smtClean="0"/>
              <a:t> – Lidar Survey</a:t>
            </a:r>
          </a:p>
          <a:p>
            <a:pPr marL="228600" indent="-228600">
              <a:buAutoNum type="arabicPeriod"/>
            </a:pPr>
            <a:r>
              <a:rPr lang="en-IN" sz="1000" b="1" dirty="0" smtClean="0"/>
              <a:t>NIH </a:t>
            </a:r>
            <a:r>
              <a:rPr lang="en-IN" sz="1000" dirty="0" smtClean="0"/>
              <a:t>– Training/ capacity building consultant</a:t>
            </a:r>
          </a:p>
        </p:txBody>
      </p:sp>
      <p:sp>
        <p:nvSpPr>
          <p:cNvPr id="40" name="Down Arrow 39"/>
          <p:cNvSpPr/>
          <p:nvPr/>
        </p:nvSpPr>
        <p:spPr>
          <a:xfrm rot="5400000">
            <a:off x="7247785" y="6149946"/>
            <a:ext cx="181736" cy="568973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17" name="Elbow Connector 16"/>
          <p:cNvCxnSpPr>
            <a:stCxn id="7" idx="2"/>
            <a:endCxn id="31" idx="0"/>
          </p:cNvCxnSpPr>
          <p:nvPr/>
        </p:nvCxnSpPr>
        <p:spPr>
          <a:xfrm rot="5400000">
            <a:off x="4138459" y="3187352"/>
            <a:ext cx="657796" cy="2095"/>
          </a:xfrm>
          <a:prstGeom prst="bentConnector3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763021" y="2377957"/>
            <a:ext cx="1502587" cy="60016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N" sz="1100" dirty="0" smtClean="0"/>
              <a:t>National Water Informatics Centre (NWIC)</a:t>
            </a:r>
          </a:p>
        </p:txBody>
      </p:sp>
      <p:sp>
        <p:nvSpPr>
          <p:cNvPr id="2" name="Left-Right Arrow 1"/>
          <p:cNvSpPr/>
          <p:nvPr/>
        </p:nvSpPr>
        <p:spPr>
          <a:xfrm>
            <a:off x="2270524" y="2579939"/>
            <a:ext cx="637453" cy="139561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20" name="Straight Connector 19"/>
          <p:cNvCxnSpPr/>
          <p:nvPr/>
        </p:nvCxnSpPr>
        <p:spPr>
          <a:xfrm>
            <a:off x="0" y="3022365"/>
            <a:ext cx="9112572" cy="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-27099" y="4377271"/>
            <a:ext cx="9112572" cy="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ight Arrow 21"/>
          <p:cNvSpPr/>
          <p:nvPr/>
        </p:nvSpPr>
        <p:spPr>
          <a:xfrm rot="10800000">
            <a:off x="6466590" y="593465"/>
            <a:ext cx="772409" cy="300084"/>
          </a:xfrm>
          <a:prstGeom prst="rightArrow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8" name="TextBox 27"/>
          <p:cNvSpPr txBox="1"/>
          <p:nvPr/>
        </p:nvSpPr>
        <p:spPr>
          <a:xfrm rot="16200000">
            <a:off x="-319237" y="1502020"/>
            <a:ext cx="1150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>
                <a:solidFill>
                  <a:srgbClr val="FF0000"/>
                </a:solidFill>
              </a:rPr>
              <a:t>NATIONAL</a:t>
            </a:r>
            <a:endParaRPr lang="en-IN" dirty="0">
              <a:solidFill>
                <a:srgbClr val="FF000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 rot="16200000">
            <a:off x="-197270" y="3351697"/>
            <a:ext cx="11201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dirty="0" smtClean="0">
                <a:solidFill>
                  <a:srgbClr val="FF0000"/>
                </a:solidFill>
              </a:rPr>
              <a:t>CENTRAL</a:t>
            </a:r>
          </a:p>
          <a:p>
            <a:pPr algn="ctr"/>
            <a:r>
              <a:rPr lang="en-IN" dirty="0" smtClean="0">
                <a:solidFill>
                  <a:srgbClr val="FF0000"/>
                </a:solidFill>
              </a:rPr>
              <a:t>AGENCIES</a:t>
            </a:r>
            <a:endParaRPr lang="en-IN" dirty="0">
              <a:solidFill>
                <a:srgbClr val="FF000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 rot="16200000">
            <a:off x="-173193" y="5198816"/>
            <a:ext cx="1071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>
                <a:solidFill>
                  <a:srgbClr val="FF0000"/>
                </a:solidFill>
              </a:rPr>
              <a:t>STATE/UT</a:t>
            </a:r>
            <a:endParaRPr lang="en-IN" dirty="0">
              <a:solidFill>
                <a:srgbClr val="FF000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6975439" y="2174374"/>
            <a:ext cx="1801891" cy="90698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4" name="Elbow Connector 3"/>
          <p:cNvCxnSpPr>
            <a:stCxn id="31" idx="2"/>
            <a:endCxn id="114" idx="0"/>
          </p:cNvCxnSpPr>
          <p:nvPr/>
        </p:nvCxnSpPr>
        <p:spPr>
          <a:xfrm rot="5400000">
            <a:off x="2492551" y="4106731"/>
            <a:ext cx="2009194" cy="1938322"/>
          </a:xfrm>
          <a:prstGeom prst="bentConnector3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lbow Connector 7"/>
          <p:cNvCxnSpPr>
            <a:stCxn id="30" idx="2"/>
            <a:endCxn id="114" idx="0"/>
          </p:cNvCxnSpPr>
          <p:nvPr/>
        </p:nvCxnSpPr>
        <p:spPr>
          <a:xfrm rot="16200000" flipH="1">
            <a:off x="1200733" y="4753235"/>
            <a:ext cx="2009194" cy="645314"/>
          </a:xfrm>
          <a:prstGeom prst="bentConnector3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9128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1600200"/>
            <a:ext cx="914399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'If You Can't Measure It, You Can't Manage </a:t>
            </a:r>
            <a:r>
              <a:rPr lang="en-US" sz="5400" b="1" dirty="0" smtClean="0"/>
              <a:t>It‘</a:t>
            </a:r>
          </a:p>
          <a:p>
            <a:pPr algn="ctr"/>
            <a:endParaRPr lang="en-US" sz="5400" b="1" dirty="0" smtClean="0"/>
          </a:p>
          <a:p>
            <a:pPr algn="ctr"/>
            <a:r>
              <a:rPr lang="en-US" sz="5400" b="1" dirty="0" smtClean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539768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15962"/>
          </a:xfrm>
        </p:spPr>
        <p:txBody>
          <a:bodyPr>
            <a:normAutofit/>
          </a:bodyPr>
          <a:lstStyle/>
          <a:p>
            <a:r>
              <a:rPr lang="en-US" sz="33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NHP: Project Details</a:t>
            </a:r>
            <a:endParaRPr lang="en-US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9347" y="990600"/>
            <a:ext cx="8229600" cy="5715000"/>
          </a:xfrm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sz="2200" b="1" i="1" dirty="0" smtClean="0">
                <a:solidFill>
                  <a:srgbClr val="0000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 Objective: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improve water resources planning and management </a:t>
            </a:r>
            <a:r>
              <a:rPr lang="en-U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across 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India by enhancing the scope, coverage and reliability of water resources information and </a:t>
            </a:r>
            <a:r>
              <a:rPr lang="en-U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strengthening 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Water Resources institutions.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spcBef>
                <a:spcPts val="600"/>
              </a:spcBef>
              <a:buNone/>
            </a:pPr>
            <a:endParaRPr lang="en-US" sz="2200" b="1" i="1" dirty="0" smtClean="0">
              <a:solidFill>
                <a:srgbClr val="00009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sz="2200" b="1" i="1" dirty="0" smtClean="0">
                <a:solidFill>
                  <a:srgbClr val="0000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 Components: 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Water Data Acquisition </a:t>
            </a:r>
            <a:r>
              <a:rPr lang="en-U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System (WDAS) 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4350" indent="-514350">
              <a:buFont typeface="+mj-lt"/>
              <a:buAutoNum type="alphaUcPeriod"/>
            </a:pPr>
            <a:r>
              <a:rPr lang="en-U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Water Resources Information System (WRIS)</a:t>
            </a:r>
            <a:endParaRPr lang="en-US" sz="22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4350" indent="-514350">
              <a:buFont typeface="+mj-lt"/>
              <a:buAutoNum type="alphaUcPeriod"/>
            </a:pPr>
            <a:r>
              <a:rPr lang="en-U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Water Resources Operation and Planning (WROP)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Institutions Capacity Enhancement</a:t>
            </a:r>
          </a:p>
          <a:p>
            <a:pPr marL="0" indent="0">
              <a:buNone/>
            </a:pPr>
            <a:endParaRPr lang="en-US" sz="2200" b="1" i="1" dirty="0" smtClean="0">
              <a:solidFill>
                <a:srgbClr val="00009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2200" b="1" i="1" dirty="0" smtClean="0">
                <a:solidFill>
                  <a:srgbClr val="0000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Budget Outlay: INR 3680 Crores</a:t>
            </a:r>
          </a:p>
          <a:p>
            <a:pPr marL="0" indent="0">
              <a:buNone/>
            </a:pPr>
            <a:r>
              <a:rPr lang="en-US" sz="2200" b="1" i="1" dirty="0" smtClean="0">
                <a:solidFill>
                  <a:srgbClr val="0000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Duration: 8 years</a:t>
            </a:r>
            <a:endParaRPr lang="en-US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spcBef>
                <a:spcPts val="600"/>
              </a:spcBef>
              <a:buNone/>
            </a:pPr>
            <a:endParaRPr 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17853" y="850900"/>
            <a:ext cx="914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3" descr="IndianEmble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5667"/>
            <a:ext cx="443618" cy="650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7" name="Picture 2" descr="C:\Users\WB189165\AppData\Local\Microsoft\Windows\Temporary Internet Files\Content.Outlook\MGB3EX7I\World Bank 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806" y="107950"/>
            <a:ext cx="1414744" cy="64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4743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2616693" y="138247"/>
            <a:ext cx="3816709" cy="91440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FF0000"/>
              </a:solidFill>
            </a:endParaRPr>
          </a:p>
        </p:txBody>
      </p:sp>
      <p:sp>
        <p:nvSpPr>
          <p:cNvPr id="107" name="Rectangle 106"/>
          <p:cNvSpPr/>
          <p:nvPr/>
        </p:nvSpPr>
        <p:spPr>
          <a:xfrm>
            <a:off x="29970" y="1423409"/>
            <a:ext cx="1106867" cy="534886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1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2037740" y="1570008"/>
            <a:ext cx="4962150" cy="252393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Rectangle 7"/>
          <p:cNvSpPr/>
          <p:nvPr/>
        </p:nvSpPr>
        <p:spPr>
          <a:xfrm>
            <a:off x="1715411" y="4853769"/>
            <a:ext cx="5521845" cy="191850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10" name="Group 9"/>
          <p:cNvGrpSpPr/>
          <p:nvPr/>
        </p:nvGrpSpPr>
        <p:grpSpPr>
          <a:xfrm>
            <a:off x="2630320" y="1952900"/>
            <a:ext cx="561803" cy="716031"/>
            <a:chOff x="649627" y="1172458"/>
            <a:chExt cx="749071" cy="1081341"/>
          </a:xfrm>
        </p:grpSpPr>
        <p:sp>
          <p:nvSpPr>
            <p:cNvPr id="9" name="Rectangle 8"/>
            <p:cNvSpPr/>
            <p:nvPr/>
          </p:nvSpPr>
          <p:spPr>
            <a:xfrm>
              <a:off x="649627" y="1172458"/>
              <a:ext cx="749071" cy="108134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83" name="Picture 7"/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t="7247"/>
            <a:stretch/>
          </p:blipFill>
          <p:spPr bwMode="auto">
            <a:xfrm>
              <a:off x="649627" y="1172458"/>
              <a:ext cx="749071" cy="1081341"/>
            </a:xfrm>
            <a:prstGeom prst="rect">
              <a:avLst/>
            </a:prstGeom>
            <a:noFill/>
            <a:ln w="9525">
              <a:solidFill>
                <a:schemeClr val="tx2">
                  <a:lumMod val="50000"/>
                </a:schemeClr>
              </a:solidFill>
              <a:miter lim="800000"/>
              <a:headEnd/>
              <a:tailEnd/>
            </a:ln>
          </p:spPr>
        </p:pic>
      </p:grpSp>
      <p:sp>
        <p:nvSpPr>
          <p:cNvPr id="89" name="Rectangle 88"/>
          <p:cNvSpPr/>
          <p:nvPr/>
        </p:nvSpPr>
        <p:spPr>
          <a:xfrm>
            <a:off x="7727261" y="268013"/>
            <a:ext cx="1298629" cy="650426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1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7620001" y="321844"/>
            <a:ext cx="14058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</a:rPr>
              <a:t>D. Institutional Strengthening and Capacity Building</a:t>
            </a:r>
          </a:p>
        </p:txBody>
      </p:sp>
      <p:pic>
        <p:nvPicPr>
          <p:cNvPr id="93" name="Picture 92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342" y="1314008"/>
            <a:ext cx="1211867" cy="100941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9" name="TextBox 58"/>
          <p:cNvSpPr txBox="1"/>
          <p:nvPr/>
        </p:nvSpPr>
        <p:spPr>
          <a:xfrm>
            <a:off x="0" y="1348191"/>
            <a:ext cx="11368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C00000"/>
                </a:solidFill>
              </a:rPr>
              <a:t>C</a:t>
            </a:r>
            <a:r>
              <a:rPr lang="en-US" sz="1600" b="1" dirty="0">
                <a:solidFill>
                  <a:srgbClr val="C00000"/>
                </a:solidFill>
              </a:rPr>
              <a:t>: Water Resources Planning</a:t>
            </a:r>
          </a:p>
          <a:p>
            <a:pPr algn="ctr"/>
            <a:r>
              <a:rPr lang="en-US" sz="1600" b="1" dirty="0" smtClean="0">
                <a:solidFill>
                  <a:srgbClr val="C00000"/>
                </a:solidFill>
              </a:rPr>
              <a:t>and Operation</a:t>
            </a:r>
            <a:endParaRPr lang="en-US" sz="1600" b="1" dirty="0">
              <a:solidFill>
                <a:srgbClr val="C00000"/>
              </a:solidFill>
            </a:endParaRPr>
          </a:p>
        </p:txBody>
      </p:sp>
      <p:pic>
        <p:nvPicPr>
          <p:cNvPr id="65" name="Picture 64" descr="2003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43" y="2400147"/>
            <a:ext cx="1006975" cy="7812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6" name="TextBox 75"/>
          <p:cNvSpPr txBox="1"/>
          <p:nvPr/>
        </p:nvSpPr>
        <p:spPr>
          <a:xfrm>
            <a:off x="45176" y="3137528"/>
            <a:ext cx="114646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b="1" i="1" dirty="0"/>
              <a:t>DSS for </a:t>
            </a:r>
            <a:r>
              <a:rPr lang="en-US" sz="800" b="1" i="1" dirty="0" smtClean="0"/>
              <a:t>Basin Planning</a:t>
            </a:r>
            <a:endParaRPr lang="en-US" sz="800" b="1" i="1" dirty="0"/>
          </a:p>
        </p:txBody>
      </p:sp>
      <p:sp>
        <p:nvSpPr>
          <p:cNvPr id="51" name="Rectangle 50"/>
          <p:cNvSpPr/>
          <p:nvPr/>
        </p:nvSpPr>
        <p:spPr>
          <a:xfrm>
            <a:off x="1738271" y="5298798"/>
            <a:ext cx="598940" cy="877971"/>
          </a:xfrm>
          <a:prstGeom prst="rect">
            <a:avLst/>
          </a:prstGeom>
          <a:blipFill rotWithShape="1">
            <a:blip r:embed="rId6"/>
            <a:stretch>
              <a:fillRect/>
            </a:stretch>
          </a:blipFill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matte">
            <a:bevelT w="50800" h="19050" prst="relaxedInset"/>
            <a:contourClr>
              <a:schemeClr val="bg1"/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5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460" y="5342179"/>
            <a:ext cx="860237" cy="8633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5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04" b="15890"/>
          <a:stretch/>
        </p:blipFill>
        <p:spPr bwMode="auto">
          <a:xfrm>
            <a:off x="2403801" y="5312591"/>
            <a:ext cx="701212" cy="89179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71856" y="5326413"/>
            <a:ext cx="742596" cy="8708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7" name="TextBox 56"/>
          <p:cNvSpPr txBox="1"/>
          <p:nvPr/>
        </p:nvSpPr>
        <p:spPr>
          <a:xfrm>
            <a:off x="3028089" y="6213711"/>
            <a:ext cx="82376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50" b="1" i="1" dirty="0" smtClean="0"/>
              <a:t>Groundwater Monitoring</a:t>
            </a:r>
            <a:endParaRPr lang="en-US" sz="850" b="1" i="1" dirty="0"/>
          </a:p>
        </p:txBody>
      </p:sp>
      <p:sp>
        <p:nvSpPr>
          <p:cNvPr id="69" name="TextBox 68"/>
          <p:cNvSpPr txBox="1"/>
          <p:nvPr/>
        </p:nvSpPr>
        <p:spPr>
          <a:xfrm>
            <a:off x="1589318" y="6202646"/>
            <a:ext cx="93317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50" b="1" i="1" dirty="0" smtClean="0"/>
              <a:t>Meteorological Monitoring</a:t>
            </a:r>
            <a:endParaRPr lang="en-US" sz="850" b="1" i="1" dirty="0"/>
          </a:p>
        </p:txBody>
      </p:sp>
      <p:sp>
        <p:nvSpPr>
          <p:cNvPr id="71" name="TextBox 70"/>
          <p:cNvSpPr txBox="1"/>
          <p:nvPr/>
        </p:nvSpPr>
        <p:spPr>
          <a:xfrm>
            <a:off x="2316022" y="6198077"/>
            <a:ext cx="904193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50" b="1" i="1" dirty="0" smtClean="0"/>
              <a:t>River/Reservoir Monitoring</a:t>
            </a:r>
            <a:endParaRPr lang="en-US" sz="850" b="1" i="1" dirty="0"/>
          </a:p>
        </p:txBody>
      </p:sp>
      <p:sp>
        <p:nvSpPr>
          <p:cNvPr id="72" name="TextBox 71"/>
          <p:cNvSpPr txBox="1"/>
          <p:nvPr/>
        </p:nvSpPr>
        <p:spPr>
          <a:xfrm>
            <a:off x="3665203" y="6228801"/>
            <a:ext cx="82376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50" b="1" i="1" dirty="0" smtClean="0"/>
              <a:t>Water Quality Monitoring</a:t>
            </a:r>
            <a:endParaRPr lang="en-US" sz="850" b="1" i="1" dirty="0"/>
          </a:p>
        </p:txBody>
      </p:sp>
      <p:sp>
        <p:nvSpPr>
          <p:cNvPr id="74" name="TextBox 73"/>
          <p:cNvSpPr txBox="1"/>
          <p:nvPr/>
        </p:nvSpPr>
        <p:spPr>
          <a:xfrm>
            <a:off x="4331762" y="6236627"/>
            <a:ext cx="102528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50" b="1" i="1" dirty="0" smtClean="0"/>
              <a:t>SCADA for canal/ reservoir</a:t>
            </a:r>
            <a:endParaRPr lang="en-US" sz="850" b="1" i="1" dirty="0"/>
          </a:p>
        </p:txBody>
      </p:sp>
      <p:sp>
        <p:nvSpPr>
          <p:cNvPr id="84" name="TextBox 83"/>
          <p:cNvSpPr txBox="1"/>
          <p:nvPr/>
        </p:nvSpPr>
        <p:spPr>
          <a:xfrm>
            <a:off x="5205802" y="6223204"/>
            <a:ext cx="1119188" cy="48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50" b="1" i="1" dirty="0" smtClean="0"/>
              <a:t>Community monitoring/ crowd sourcing</a:t>
            </a:r>
            <a:endParaRPr lang="en-US" sz="850" b="1" i="1" dirty="0"/>
          </a:p>
        </p:txBody>
      </p:sp>
      <p:sp>
        <p:nvSpPr>
          <p:cNvPr id="86" name="TextBox 85"/>
          <p:cNvSpPr txBox="1"/>
          <p:nvPr/>
        </p:nvSpPr>
        <p:spPr>
          <a:xfrm>
            <a:off x="6285907" y="6228111"/>
            <a:ext cx="101124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50" b="1" i="1" dirty="0" smtClean="0"/>
              <a:t>State Data Centers</a:t>
            </a:r>
            <a:endParaRPr lang="en-US" sz="850" b="1" i="1" dirty="0"/>
          </a:p>
        </p:txBody>
      </p:sp>
      <p:sp>
        <p:nvSpPr>
          <p:cNvPr id="90" name="TextBox 89"/>
          <p:cNvSpPr txBox="1"/>
          <p:nvPr/>
        </p:nvSpPr>
        <p:spPr>
          <a:xfrm>
            <a:off x="1715411" y="4853768"/>
            <a:ext cx="5521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A: Water </a:t>
            </a:r>
            <a:r>
              <a:rPr lang="en-US" b="1" dirty="0" smtClean="0">
                <a:solidFill>
                  <a:srgbClr val="C00000"/>
                </a:solidFill>
              </a:rPr>
              <a:t>Data Acquisition System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95" name="Picture 2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836" b="71844"/>
          <a:stretch/>
        </p:blipFill>
        <p:spPr bwMode="auto">
          <a:xfrm>
            <a:off x="2121681" y="2976352"/>
            <a:ext cx="4800040" cy="610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6" name="Picture 6" descr="http://www.charim.net/sites/default/files/handbook/datamanagement/3/3.2/Lidar_DEM_3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32" t="28672" r="4804" b="13428"/>
          <a:stretch/>
        </p:blipFill>
        <p:spPr bwMode="auto">
          <a:xfrm>
            <a:off x="3318517" y="1952900"/>
            <a:ext cx="598599" cy="70998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" name="TextBox 97"/>
          <p:cNvSpPr txBox="1"/>
          <p:nvPr/>
        </p:nvSpPr>
        <p:spPr>
          <a:xfrm>
            <a:off x="3122090" y="2640199"/>
            <a:ext cx="954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i="1" dirty="0" smtClean="0"/>
              <a:t>High Resolution DEM</a:t>
            </a:r>
            <a:endParaRPr lang="en-US" sz="900" b="1" i="1" dirty="0"/>
          </a:p>
        </p:txBody>
      </p:sp>
      <p:sp>
        <p:nvSpPr>
          <p:cNvPr id="101" name="TextBox 100"/>
          <p:cNvSpPr txBox="1"/>
          <p:nvPr/>
        </p:nvSpPr>
        <p:spPr>
          <a:xfrm>
            <a:off x="2044210" y="1540550"/>
            <a:ext cx="4962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B: </a:t>
            </a:r>
            <a:r>
              <a:rPr lang="en-US" b="1" dirty="0">
                <a:solidFill>
                  <a:srgbClr val="C00000"/>
                </a:solidFill>
              </a:rPr>
              <a:t>Water </a:t>
            </a:r>
            <a:r>
              <a:rPr lang="en-US" b="1" dirty="0" smtClean="0">
                <a:solidFill>
                  <a:srgbClr val="C00000"/>
                </a:solidFill>
              </a:rPr>
              <a:t>Resources Information System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102" name="Picture 13" descr="panamair_270"/>
          <p:cNvPicPr>
            <a:picLocks noChangeAspect="1" noChangeArrowheads="1" noCrop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038472" y="1948487"/>
            <a:ext cx="549854" cy="7204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3" name="TextBox 102"/>
          <p:cNvSpPr txBox="1"/>
          <p:nvPr/>
        </p:nvSpPr>
        <p:spPr>
          <a:xfrm>
            <a:off x="4012365" y="2630565"/>
            <a:ext cx="681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i="1" dirty="0" smtClean="0"/>
              <a:t>Weather Forecast</a:t>
            </a:r>
            <a:endParaRPr lang="en-US" sz="900" b="1" i="1" dirty="0"/>
          </a:p>
        </p:txBody>
      </p:sp>
      <p:pic>
        <p:nvPicPr>
          <p:cNvPr id="104" name="Picture 103"/>
          <p:cNvPicPr/>
          <p:nvPr/>
        </p:nvPicPr>
        <p:blipFill rotWithShape="1">
          <a:blip r:embed="rId14"/>
          <a:srcRect t="11273" b="6041"/>
          <a:stretch/>
        </p:blipFill>
        <p:spPr bwMode="auto">
          <a:xfrm>
            <a:off x="4725322" y="1948487"/>
            <a:ext cx="739269" cy="717516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5" name="TextBox 104"/>
          <p:cNvSpPr txBox="1"/>
          <p:nvPr/>
        </p:nvSpPr>
        <p:spPr>
          <a:xfrm>
            <a:off x="4487921" y="2634708"/>
            <a:ext cx="1277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i="1" dirty="0" smtClean="0"/>
              <a:t>Generic Hydrological Products</a:t>
            </a:r>
            <a:endParaRPr lang="en-US" sz="900" b="1" i="1" dirty="0"/>
          </a:p>
        </p:txBody>
      </p:sp>
      <p:sp>
        <p:nvSpPr>
          <p:cNvPr id="106" name="TextBox 105"/>
          <p:cNvSpPr txBox="1"/>
          <p:nvPr/>
        </p:nvSpPr>
        <p:spPr>
          <a:xfrm>
            <a:off x="2444634" y="2633941"/>
            <a:ext cx="933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i="1" dirty="0" smtClean="0"/>
              <a:t>GIS </a:t>
            </a:r>
          </a:p>
          <a:p>
            <a:pPr algn="ctr"/>
            <a:r>
              <a:rPr lang="en-US" sz="900" b="1" i="1" dirty="0" smtClean="0"/>
              <a:t>Layers</a:t>
            </a:r>
            <a:endParaRPr lang="en-US" sz="900" b="1" i="1" dirty="0"/>
          </a:p>
        </p:txBody>
      </p:sp>
      <p:sp>
        <p:nvSpPr>
          <p:cNvPr id="108" name="TextBox 107"/>
          <p:cNvSpPr txBox="1"/>
          <p:nvPr/>
        </p:nvSpPr>
        <p:spPr>
          <a:xfrm>
            <a:off x="44074" y="4071867"/>
            <a:ext cx="107847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i="1" dirty="0" smtClean="0"/>
              <a:t>Flood management</a:t>
            </a:r>
            <a:endParaRPr lang="en-US" sz="800" b="1" i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5" t="26801" r="17408" b="28158"/>
          <a:stretch/>
        </p:blipFill>
        <p:spPr>
          <a:xfrm>
            <a:off x="68455" y="4290631"/>
            <a:ext cx="1006975" cy="7120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9" name="TextBox 108"/>
          <p:cNvSpPr txBox="1"/>
          <p:nvPr/>
        </p:nvSpPr>
        <p:spPr>
          <a:xfrm>
            <a:off x="51218" y="4955030"/>
            <a:ext cx="106802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i="1" dirty="0" smtClean="0"/>
              <a:t>Reservoir Operation</a:t>
            </a:r>
            <a:endParaRPr lang="en-US" sz="800" b="1" i="1" dirty="0"/>
          </a:p>
        </p:txBody>
      </p:sp>
      <p:pic>
        <p:nvPicPr>
          <p:cNvPr id="110" name="Picture 109" descr="C:\Users\RM BHARDWAJ\Downloads\Patna_1.jpg"/>
          <p:cNvPicPr/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20" r="15716"/>
          <a:stretch/>
        </p:blipFill>
        <p:spPr bwMode="auto">
          <a:xfrm>
            <a:off x="3763585" y="5313665"/>
            <a:ext cx="632078" cy="89312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pic>
        <p:nvPicPr>
          <p:cNvPr id="111" name="Picture 110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5" t="5087" r="3363" b="2916"/>
          <a:stretch/>
        </p:blipFill>
        <p:spPr>
          <a:xfrm>
            <a:off x="65506" y="5141815"/>
            <a:ext cx="1027256" cy="6325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2" name="TextBox 111"/>
          <p:cNvSpPr txBox="1"/>
          <p:nvPr/>
        </p:nvSpPr>
        <p:spPr>
          <a:xfrm>
            <a:off x="15031" y="5736263"/>
            <a:ext cx="11138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i="1" dirty="0" smtClean="0"/>
              <a:t>Groundwater management</a:t>
            </a:r>
            <a:endParaRPr lang="en-US" sz="800" b="1" i="1" dirty="0"/>
          </a:p>
        </p:txBody>
      </p:sp>
      <p:sp>
        <p:nvSpPr>
          <p:cNvPr id="113" name="TextBox 112"/>
          <p:cNvSpPr txBox="1"/>
          <p:nvPr/>
        </p:nvSpPr>
        <p:spPr>
          <a:xfrm>
            <a:off x="7945876" y="2290542"/>
            <a:ext cx="113845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i="1" dirty="0" smtClean="0"/>
              <a:t>Centre of Excellence</a:t>
            </a:r>
            <a:endParaRPr lang="en-US" sz="900" b="1" i="1" dirty="0"/>
          </a:p>
        </p:txBody>
      </p:sp>
      <p:sp>
        <p:nvSpPr>
          <p:cNvPr id="115" name="TextBox 114"/>
          <p:cNvSpPr txBox="1"/>
          <p:nvPr/>
        </p:nvSpPr>
        <p:spPr>
          <a:xfrm>
            <a:off x="7947170" y="4909171"/>
            <a:ext cx="101822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i="1" dirty="0" smtClean="0"/>
              <a:t>Capacity Building</a:t>
            </a:r>
            <a:endParaRPr lang="en-US" sz="900" b="1" i="1" dirty="0"/>
          </a:p>
        </p:txBody>
      </p:sp>
      <p:pic>
        <p:nvPicPr>
          <p:cNvPr id="116" name="Picture 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" y="3364999"/>
            <a:ext cx="1006975" cy="75210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Picture 6" descr="fcc_temporal"/>
          <p:cNvPicPr>
            <a:picLocks noChangeAspect="1" noChangeArrowheads="1"/>
          </p:cNvPicPr>
          <p:nvPr/>
        </p:nvPicPr>
        <p:blipFill rotWithShape="1">
          <a:blip r:embed="rId19" cstate="print"/>
          <a:srcRect l="52227" t="70190" r="2988" b="5344"/>
          <a:stretch/>
        </p:blipFill>
        <p:spPr bwMode="auto">
          <a:xfrm>
            <a:off x="5594201" y="1952899"/>
            <a:ext cx="693615" cy="7142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18" name="TextBox 117"/>
          <p:cNvSpPr txBox="1"/>
          <p:nvPr/>
        </p:nvSpPr>
        <p:spPr>
          <a:xfrm>
            <a:off x="5555635" y="2637484"/>
            <a:ext cx="877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i="1" dirty="0" smtClean="0"/>
              <a:t>Remote Sense Imageries</a:t>
            </a:r>
            <a:endParaRPr lang="en-US" sz="900" b="1" i="1" dirty="0"/>
          </a:p>
        </p:txBody>
      </p:sp>
      <p:sp>
        <p:nvSpPr>
          <p:cNvPr id="21" name="Rectangle 20"/>
          <p:cNvSpPr/>
          <p:nvPr/>
        </p:nvSpPr>
        <p:spPr>
          <a:xfrm>
            <a:off x="3192123" y="144731"/>
            <a:ext cx="27488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b="1" dirty="0">
                <a:solidFill>
                  <a:srgbClr val="C00000"/>
                </a:solidFill>
              </a:rPr>
              <a:t>Better </a:t>
            </a:r>
            <a:r>
              <a:rPr lang="en-US" b="1" dirty="0" smtClean="0">
                <a:solidFill>
                  <a:srgbClr val="C00000"/>
                </a:solidFill>
              </a:rPr>
              <a:t>Basin Planning </a:t>
            </a:r>
            <a:r>
              <a:rPr lang="en-US" b="1" dirty="0">
                <a:solidFill>
                  <a:srgbClr val="C00000"/>
                </a:solidFill>
              </a:rPr>
              <a:t>and Operational Decisions in Water Management</a:t>
            </a:r>
          </a:p>
        </p:txBody>
      </p:sp>
      <p:cxnSp>
        <p:nvCxnSpPr>
          <p:cNvPr id="24" name="Straight Arrow Connector 23"/>
          <p:cNvCxnSpPr>
            <a:endCxn id="22" idx="6"/>
          </p:cNvCxnSpPr>
          <p:nvPr/>
        </p:nvCxnSpPr>
        <p:spPr>
          <a:xfrm flipH="1" flipV="1">
            <a:off x="6433402" y="595448"/>
            <a:ext cx="1239003" cy="10949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/>
          <p:cNvCxnSpPr/>
          <p:nvPr/>
        </p:nvCxnSpPr>
        <p:spPr>
          <a:xfrm flipH="1" flipV="1">
            <a:off x="6999890" y="2856261"/>
            <a:ext cx="719813" cy="1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/>
          <p:cNvCxnSpPr/>
          <p:nvPr/>
        </p:nvCxnSpPr>
        <p:spPr>
          <a:xfrm flipH="1">
            <a:off x="1143791" y="4425936"/>
            <a:ext cx="6583470" cy="66953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Arrow Connector 123"/>
          <p:cNvCxnSpPr/>
          <p:nvPr/>
        </p:nvCxnSpPr>
        <p:spPr>
          <a:xfrm flipH="1">
            <a:off x="7237256" y="5718282"/>
            <a:ext cx="470623" cy="10713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V="1">
            <a:off x="4464335" y="1058008"/>
            <a:ext cx="0" cy="512001"/>
          </a:xfrm>
          <a:prstGeom prst="straightConnector1">
            <a:avLst/>
          </a:prstGeom>
          <a:ln w="76200"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Arrow Connector 125"/>
          <p:cNvCxnSpPr/>
          <p:nvPr/>
        </p:nvCxnSpPr>
        <p:spPr>
          <a:xfrm flipV="1">
            <a:off x="4487921" y="4093946"/>
            <a:ext cx="0" cy="759822"/>
          </a:xfrm>
          <a:prstGeom prst="straightConnector1">
            <a:avLst/>
          </a:prstGeom>
          <a:ln w="76200">
            <a:solidFill>
              <a:srgbClr val="00206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Arrow Connector 126"/>
          <p:cNvCxnSpPr/>
          <p:nvPr/>
        </p:nvCxnSpPr>
        <p:spPr>
          <a:xfrm>
            <a:off x="1126388" y="2940205"/>
            <a:ext cx="911353" cy="0"/>
          </a:xfrm>
          <a:prstGeom prst="straightConnector1">
            <a:avLst/>
          </a:prstGeom>
          <a:ln w="76200">
            <a:solidFill>
              <a:srgbClr val="00206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/>
          <p:cNvCxnSpPr>
            <a:endCxn id="8" idx="1"/>
          </p:cNvCxnSpPr>
          <p:nvPr/>
        </p:nvCxnSpPr>
        <p:spPr>
          <a:xfrm flipV="1">
            <a:off x="1143792" y="5813022"/>
            <a:ext cx="571619" cy="19328"/>
          </a:xfrm>
          <a:prstGeom prst="straightConnector1">
            <a:avLst/>
          </a:prstGeom>
          <a:ln w="76200">
            <a:solidFill>
              <a:srgbClr val="00206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1" name="Elbow Connector 1030"/>
          <p:cNvCxnSpPr>
            <a:stCxn id="59" idx="0"/>
            <a:endCxn id="22" idx="2"/>
          </p:cNvCxnSpPr>
          <p:nvPr/>
        </p:nvCxnSpPr>
        <p:spPr>
          <a:xfrm rot="5400000" flipH="1" flipV="1">
            <a:off x="1216184" y="-52318"/>
            <a:ext cx="752744" cy="2048274"/>
          </a:xfrm>
          <a:prstGeom prst="bentConnector2">
            <a:avLst/>
          </a:prstGeom>
          <a:ln w="76200">
            <a:solidFill>
              <a:srgbClr val="00206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TextBox 140"/>
          <p:cNvSpPr txBox="1"/>
          <p:nvPr/>
        </p:nvSpPr>
        <p:spPr>
          <a:xfrm>
            <a:off x="7704003" y="6114967"/>
            <a:ext cx="138371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i="1" dirty="0" smtClean="0"/>
              <a:t>Outreach and Awareness</a:t>
            </a:r>
            <a:endParaRPr lang="en-US" sz="900" b="1" i="1" dirty="0"/>
          </a:p>
        </p:txBody>
      </p:sp>
      <p:sp>
        <p:nvSpPr>
          <p:cNvPr id="142" name="TextBox 141"/>
          <p:cNvSpPr txBox="1"/>
          <p:nvPr/>
        </p:nvSpPr>
        <p:spPr>
          <a:xfrm>
            <a:off x="7758030" y="2755540"/>
            <a:ext cx="12986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smtClean="0"/>
              <a:t>Collaboration with National/ International Institutes</a:t>
            </a:r>
            <a:endParaRPr lang="en-US" sz="1400" b="1" i="1" dirty="0"/>
          </a:p>
        </p:txBody>
      </p:sp>
      <p:pic>
        <p:nvPicPr>
          <p:cNvPr id="143" name="Picture 142" descr="Krishna_3iphone"/>
          <p:cNvPicPr/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9797" y="5338683"/>
            <a:ext cx="967943" cy="88387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039" name="Picture 15" descr="C:\Raj\Raj - World Bank\IWRM Workshop\Photo\3-2-0215\IMG_0309.JPG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19" t="5957" b="26156"/>
          <a:stretch/>
        </p:blipFill>
        <p:spPr bwMode="auto">
          <a:xfrm>
            <a:off x="7747469" y="5264830"/>
            <a:ext cx="1250028" cy="87108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121681" y="3641448"/>
            <a:ext cx="4800040" cy="4151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3" name="TextBox 12"/>
          <p:cNvSpPr txBox="1"/>
          <p:nvPr/>
        </p:nvSpPr>
        <p:spPr>
          <a:xfrm>
            <a:off x="2097405" y="3621782"/>
            <a:ext cx="10911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400" b="1" dirty="0" smtClean="0">
                <a:solidFill>
                  <a:schemeClr val="accent2">
                    <a:lumMod val="75000"/>
                  </a:schemeClr>
                </a:solidFill>
              </a:rPr>
              <a:t>States-WRIS</a:t>
            </a:r>
            <a:endParaRPr lang="en-IN" sz="1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122090" y="3631923"/>
            <a:ext cx="751677" cy="4151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3873767" y="3629729"/>
            <a:ext cx="750723" cy="4151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4624490" y="3629003"/>
            <a:ext cx="740088" cy="4151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5369023" y="3635436"/>
            <a:ext cx="774410" cy="4151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742" y="5314565"/>
            <a:ext cx="492284" cy="89927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7" name="Rectangle 86"/>
          <p:cNvSpPr/>
          <p:nvPr/>
        </p:nvSpPr>
        <p:spPr>
          <a:xfrm>
            <a:off x="6147311" y="3635436"/>
            <a:ext cx="774410" cy="41519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Krishna Basin </a:t>
            </a:r>
            <a:r>
              <a:rPr lang="en-IN" sz="1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WRIS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925090" y="3572448"/>
            <a:ext cx="7248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b="1" dirty="0" smtClean="0"/>
              <a:t>Karnataka</a:t>
            </a:r>
            <a:endParaRPr lang="en-IN" sz="1000" b="1" dirty="0"/>
          </a:p>
        </p:txBody>
      </p:sp>
      <p:sp>
        <p:nvSpPr>
          <p:cNvPr id="88" name="TextBox 87"/>
          <p:cNvSpPr txBox="1"/>
          <p:nvPr/>
        </p:nvSpPr>
        <p:spPr>
          <a:xfrm>
            <a:off x="3070824" y="3584869"/>
            <a:ext cx="8707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b="1" dirty="0" smtClean="0"/>
              <a:t>Maharashtra</a:t>
            </a:r>
            <a:endParaRPr lang="en-IN" sz="1000" b="1" dirty="0"/>
          </a:p>
        </p:txBody>
      </p:sp>
      <p:sp>
        <p:nvSpPr>
          <p:cNvPr id="91" name="TextBox 90"/>
          <p:cNvSpPr txBox="1"/>
          <p:nvPr/>
        </p:nvSpPr>
        <p:spPr>
          <a:xfrm>
            <a:off x="4838020" y="3562888"/>
            <a:ext cx="3305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b="1" dirty="0" smtClean="0"/>
              <a:t>AP</a:t>
            </a:r>
            <a:endParaRPr lang="en-IN" sz="1000" b="1" dirty="0"/>
          </a:p>
        </p:txBody>
      </p:sp>
      <p:sp>
        <p:nvSpPr>
          <p:cNvPr id="94" name="TextBox 93"/>
          <p:cNvSpPr txBox="1"/>
          <p:nvPr/>
        </p:nvSpPr>
        <p:spPr>
          <a:xfrm>
            <a:off x="5416922" y="3571333"/>
            <a:ext cx="7312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b="1" dirty="0" smtClean="0"/>
              <a:t>Telangana</a:t>
            </a:r>
            <a:endParaRPr lang="en-IN" sz="1000" b="1" dirty="0"/>
          </a:p>
        </p:txBody>
      </p:sp>
      <p:sp>
        <p:nvSpPr>
          <p:cNvPr id="29" name="Freeform 28"/>
          <p:cNvSpPr/>
          <p:nvPr/>
        </p:nvSpPr>
        <p:spPr>
          <a:xfrm>
            <a:off x="3128962" y="3895725"/>
            <a:ext cx="3128963" cy="85725"/>
          </a:xfrm>
          <a:custGeom>
            <a:avLst/>
            <a:gdLst>
              <a:gd name="connsiteX0" fmla="*/ 0 w 4171950"/>
              <a:gd name="connsiteY0" fmla="*/ 66675 h 85725"/>
              <a:gd name="connsiteX1" fmla="*/ 38100 w 4171950"/>
              <a:gd name="connsiteY1" fmla="*/ 19050 h 85725"/>
              <a:gd name="connsiteX2" fmla="*/ 66675 w 4171950"/>
              <a:gd name="connsiteY2" fmla="*/ 9525 h 85725"/>
              <a:gd name="connsiteX3" fmla="*/ 152400 w 4171950"/>
              <a:gd name="connsiteY3" fmla="*/ 0 h 85725"/>
              <a:gd name="connsiteX4" fmla="*/ 323850 w 4171950"/>
              <a:gd name="connsiteY4" fmla="*/ 9525 h 85725"/>
              <a:gd name="connsiteX5" fmla="*/ 381000 w 4171950"/>
              <a:gd name="connsiteY5" fmla="*/ 28575 h 85725"/>
              <a:gd name="connsiteX6" fmla="*/ 409575 w 4171950"/>
              <a:gd name="connsiteY6" fmla="*/ 57150 h 85725"/>
              <a:gd name="connsiteX7" fmla="*/ 466725 w 4171950"/>
              <a:gd name="connsiteY7" fmla="*/ 76200 h 85725"/>
              <a:gd name="connsiteX8" fmla="*/ 704850 w 4171950"/>
              <a:gd name="connsiteY8" fmla="*/ 57150 h 85725"/>
              <a:gd name="connsiteX9" fmla="*/ 790575 w 4171950"/>
              <a:gd name="connsiteY9" fmla="*/ 19050 h 85725"/>
              <a:gd name="connsiteX10" fmla="*/ 847725 w 4171950"/>
              <a:gd name="connsiteY10" fmla="*/ 0 h 85725"/>
              <a:gd name="connsiteX11" fmla="*/ 981075 w 4171950"/>
              <a:gd name="connsiteY11" fmla="*/ 9525 h 85725"/>
              <a:gd name="connsiteX12" fmla="*/ 1047750 w 4171950"/>
              <a:gd name="connsiteY12" fmla="*/ 28575 h 85725"/>
              <a:gd name="connsiteX13" fmla="*/ 1133475 w 4171950"/>
              <a:gd name="connsiteY13" fmla="*/ 66675 h 85725"/>
              <a:gd name="connsiteX14" fmla="*/ 1257300 w 4171950"/>
              <a:gd name="connsiteY14" fmla="*/ 76200 h 85725"/>
              <a:gd name="connsiteX15" fmla="*/ 1352550 w 4171950"/>
              <a:gd name="connsiteY15" fmla="*/ 66675 h 85725"/>
              <a:gd name="connsiteX16" fmla="*/ 1438275 w 4171950"/>
              <a:gd name="connsiteY16" fmla="*/ 28575 h 85725"/>
              <a:gd name="connsiteX17" fmla="*/ 1504950 w 4171950"/>
              <a:gd name="connsiteY17" fmla="*/ 9525 h 85725"/>
              <a:gd name="connsiteX18" fmla="*/ 1533525 w 4171950"/>
              <a:gd name="connsiteY18" fmla="*/ 0 h 85725"/>
              <a:gd name="connsiteX19" fmla="*/ 1733550 w 4171950"/>
              <a:gd name="connsiteY19" fmla="*/ 9525 h 85725"/>
              <a:gd name="connsiteX20" fmla="*/ 1838325 w 4171950"/>
              <a:gd name="connsiteY20" fmla="*/ 38100 h 85725"/>
              <a:gd name="connsiteX21" fmla="*/ 1952625 w 4171950"/>
              <a:gd name="connsiteY21" fmla="*/ 66675 h 85725"/>
              <a:gd name="connsiteX22" fmla="*/ 1981200 w 4171950"/>
              <a:gd name="connsiteY22" fmla="*/ 76200 h 85725"/>
              <a:gd name="connsiteX23" fmla="*/ 2009775 w 4171950"/>
              <a:gd name="connsiteY23" fmla="*/ 85725 h 85725"/>
              <a:gd name="connsiteX24" fmla="*/ 2057400 w 4171950"/>
              <a:gd name="connsiteY24" fmla="*/ 76200 h 85725"/>
              <a:gd name="connsiteX25" fmla="*/ 2143125 w 4171950"/>
              <a:gd name="connsiteY25" fmla="*/ 47625 h 85725"/>
              <a:gd name="connsiteX26" fmla="*/ 2171700 w 4171950"/>
              <a:gd name="connsiteY26" fmla="*/ 38100 h 85725"/>
              <a:gd name="connsiteX27" fmla="*/ 2200275 w 4171950"/>
              <a:gd name="connsiteY27" fmla="*/ 28575 h 85725"/>
              <a:gd name="connsiteX28" fmla="*/ 2324100 w 4171950"/>
              <a:gd name="connsiteY28" fmla="*/ 19050 h 85725"/>
              <a:gd name="connsiteX29" fmla="*/ 2533650 w 4171950"/>
              <a:gd name="connsiteY29" fmla="*/ 38100 h 85725"/>
              <a:gd name="connsiteX30" fmla="*/ 2619375 w 4171950"/>
              <a:gd name="connsiteY30" fmla="*/ 66675 h 85725"/>
              <a:gd name="connsiteX31" fmla="*/ 2647950 w 4171950"/>
              <a:gd name="connsiteY31" fmla="*/ 76200 h 85725"/>
              <a:gd name="connsiteX32" fmla="*/ 2809875 w 4171950"/>
              <a:gd name="connsiteY32" fmla="*/ 57150 h 85725"/>
              <a:gd name="connsiteX33" fmla="*/ 2867025 w 4171950"/>
              <a:gd name="connsiteY33" fmla="*/ 38100 h 85725"/>
              <a:gd name="connsiteX34" fmla="*/ 2895600 w 4171950"/>
              <a:gd name="connsiteY34" fmla="*/ 19050 h 85725"/>
              <a:gd name="connsiteX35" fmla="*/ 2952750 w 4171950"/>
              <a:gd name="connsiteY35" fmla="*/ 0 h 85725"/>
              <a:gd name="connsiteX36" fmla="*/ 3086100 w 4171950"/>
              <a:gd name="connsiteY36" fmla="*/ 19050 h 85725"/>
              <a:gd name="connsiteX37" fmla="*/ 3143250 w 4171950"/>
              <a:gd name="connsiteY37" fmla="*/ 38100 h 85725"/>
              <a:gd name="connsiteX38" fmla="*/ 3181350 w 4171950"/>
              <a:gd name="connsiteY38" fmla="*/ 47625 h 85725"/>
              <a:gd name="connsiteX39" fmla="*/ 3248025 w 4171950"/>
              <a:gd name="connsiteY39" fmla="*/ 66675 h 85725"/>
              <a:gd name="connsiteX40" fmla="*/ 3476625 w 4171950"/>
              <a:gd name="connsiteY40" fmla="*/ 57150 h 85725"/>
              <a:gd name="connsiteX41" fmla="*/ 3533775 w 4171950"/>
              <a:gd name="connsiteY41" fmla="*/ 28575 h 85725"/>
              <a:gd name="connsiteX42" fmla="*/ 3600450 w 4171950"/>
              <a:gd name="connsiteY42" fmla="*/ 9525 h 85725"/>
              <a:gd name="connsiteX43" fmla="*/ 3819525 w 4171950"/>
              <a:gd name="connsiteY43" fmla="*/ 38100 h 85725"/>
              <a:gd name="connsiteX44" fmla="*/ 3905250 w 4171950"/>
              <a:gd name="connsiteY44" fmla="*/ 66675 h 85725"/>
              <a:gd name="connsiteX45" fmla="*/ 3933825 w 4171950"/>
              <a:gd name="connsiteY45" fmla="*/ 76200 h 85725"/>
              <a:gd name="connsiteX46" fmla="*/ 4162425 w 4171950"/>
              <a:gd name="connsiteY46" fmla="*/ 38100 h 85725"/>
              <a:gd name="connsiteX47" fmla="*/ 4171950 w 4171950"/>
              <a:gd name="connsiteY47" fmla="*/ 2857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4171950" h="85725">
                <a:moveTo>
                  <a:pt x="0" y="66675"/>
                </a:moveTo>
                <a:cubicBezTo>
                  <a:pt x="12700" y="50800"/>
                  <a:pt x="22664" y="32281"/>
                  <a:pt x="38100" y="19050"/>
                </a:cubicBezTo>
                <a:cubicBezTo>
                  <a:pt x="45723" y="12516"/>
                  <a:pt x="56771" y="11176"/>
                  <a:pt x="66675" y="9525"/>
                </a:cubicBezTo>
                <a:cubicBezTo>
                  <a:pt x="95035" y="4798"/>
                  <a:pt x="123825" y="3175"/>
                  <a:pt x="152400" y="0"/>
                </a:cubicBezTo>
                <a:cubicBezTo>
                  <a:pt x="209550" y="3175"/>
                  <a:pt x="267054" y="2425"/>
                  <a:pt x="323850" y="9525"/>
                </a:cubicBezTo>
                <a:cubicBezTo>
                  <a:pt x="343775" y="12016"/>
                  <a:pt x="381000" y="28575"/>
                  <a:pt x="381000" y="28575"/>
                </a:cubicBezTo>
                <a:cubicBezTo>
                  <a:pt x="390525" y="38100"/>
                  <a:pt x="397800" y="50608"/>
                  <a:pt x="409575" y="57150"/>
                </a:cubicBezTo>
                <a:cubicBezTo>
                  <a:pt x="427128" y="66902"/>
                  <a:pt x="466725" y="76200"/>
                  <a:pt x="466725" y="76200"/>
                </a:cubicBezTo>
                <a:cubicBezTo>
                  <a:pt x="575921" y="71000"/>
                  <a:pt x="622370" y="81894"/>
                  <a:pt x="704850" y="57150"/>
                </a:cubicBezTo>
                <a:cubicBezTo>
                  <a:pt x="879368" y="4795"/>
                  <a:pt x="684573" y="66162"/>
                  <a:pt x="790575" y="19050"/>
                </a:cubicBezTo>
                <a:cubicBezTo>
                  <a:pt x="808925" y="10895"/>
                  <a:pt x="847725" y="0"/>
                  <a:pt x="847725" y="0"/>
                </a:cubicBezTo>
                <a:cubicBezTo>
                  <a:pt x="892175" y="3175"/>
                  <a:pt x="936784" y="4604"/>
                  <a:pt x="981075" y="9525"/>
                </a:cubicBezTo>
                <a:cubicBezTo>
                  <a:pt x="988923" y="10397"/>
                  <a:pt x="1037429" y="23415"/>
                  <a:pt x="1047750" y="28575"/>
                </a:cubicBezTo>
                <a:cubicBezTo>
                  <a:pt x="1087374" y="48387"/>
                  <a:pt x="1075392" y="62207"/>
                  <a:pt x="1133475" y="66675"/>
                </a:cubicBezTo>
                <a:lnTo>
                  <a:pt x="1257300" y="76200"/>
                </a:lnTo>
                <a:cubicBezTo>
                  <a:pt x="1289050" y="73025"/>
                  <a:pt x="1321188" y="72555"/>
                  <a:pt x="1352550" y="66675"/>
                </a:cubicBezTo>
                <a:cubicBezTo>
                  <a:pt x="1431186" y="51931"/>
                  <a:pt x="1386935" y="54245"/>
                  <a:pt x="1438275" y="28575"/>
                </a:cubicBezTo>
                <a:cubicBezTo>
                  <a:pt x="1453500" y="20962"/>
                  <a:pt x="1490708" y="13594"/>
                  <a:pt x="1504950" y="9525"/>
                </a:cubicBezTo>
                <a:cubicBezTo>
                  <a:pt x="1514604" y="6767"/>
                  <a:pt x="1524000" y="3175"/>
                  <a:pt x="1533525" y="0"/>
                </a:cubicBezTo>
                <a:cubicBezTo>
                  <a:pt x="1600200" y="3175"/>
                  <a:pt x="1667154" y="2656"/>
                  <a:pt x="1733550" y="9525"/>
                </a:cubicBezTo>
                <a:cubicBezTo>
                  <a:pt x="1843749" y="20925"/>
                  <a:pt x="1775609" y="24163"/>
                  <a:pt x="1838325" y="38100"/>
                </a:cubicBezTo>
                <a:cubicBezTo>
                  <a:pt x="1953761" y="63752"/>
                  <a:pt x="1837145" y="28182"/>
                  <a:pt x="1952625" y="66675"/>
                </a:cubicBezTo>
                <a:lnTo>
                  <a:pt x="1981200" y="76200"/>
                </a:lnTo>
                <a:lnTo>
                  <a:pt x="2009775" y="85725"/>
                </a:lnTo>
                <a:cubicBezTo>
                  <a:pt x="2025650" y="82550"/>
                  <a:pt x="2041781" y="80460"/>
                  <a:pt x="2057400" y="76200"/>
                </a:cubicBezTo>
                <a:lnTo>
                  <a:pt x="2143125" y="47625"/>
                </a:lnTo>
                <a:lnTo>
                  <a:pt x="2171700" y="38100"/>
                </a:lnTo>
                <a:cubicBezTo>
                  <a:pt x="2181225" y="34925"/>
                  <a:pt x="2190264" y="29345"/>
                  <a:pt x="2200275" y="28575"/>
                </a:cubicBezTo>
                <a:lnTo>
                  <a:pt x="2324100" y="19050"/>
                </a:lnTo>
                <a:cubicBezTo>
                  <a:pt x="2424884" y="24649"/>
                  <a:pt x="2459172" y="15757"/>
                  <a:pt x="2533650" y="38100"/>
                </a:cubicBezTo>
                <a:cubicBezTo>
                  <a:pt x="2562500" y="46755"/>
                  <a:pt x="2590800" y="57150"/>
                  <a:pt x="2619375" y="66675"/>
                </a:cubicBezTo>
                <a:lnTo>
                  <a:pt x="2647950" y="76200"/>
                </a:lnTo>
                <a:cubicBezTo>
                  <a:pt x="2701198" y="71763"/>
                  <a:pt x="2757444" y="71449"/>
                  <a:pt x="2809875" y="57150"/>
                </a:cubicBezTo>
                <a:cubicBezTo>
                  <a:pt x="2829248" y="51866"/>
                  <a:pt x="2850317" y="49239"/>
                  <a:pt x="2867025" y="38100"/>
                </a:cubicBezTo>
                <a:cubicBezTo>
                  <a:pt x="2876550" y="31750"/>
                  <a:pt x="2885139" y="23699"/>
                  <a:pt x="2895600" y="19050"/>
                </a:cubicBezTo>
                <a:cubicBezTo>
                  <a:pt x="2913950" y="10895"/>
                  <a:pt x="2952750" y="0"/>
                  <a:pt x="2952750" y="0"/>
                </a:cubicBezTo>
                <a:cubicBezTo>
                  <a:pt x="2993975" y="4581"/>
                  <a:pt x="3044400" y="7677"/>
                  <a:pt x="3086100" y="19050"/>
                </a:cubicBezTo>
                <a:cubicBezTo>
                  <a:pt x="3105473" y="24334"/>
                  <a:pt x="3123769" y="33230"/>
                  <a:pt x="3143250" y="38100"/>
                </a:cubicBezTo>
                <a:cubicBezTo>
                  <a:pt x="3155950" y="41275"/>
                  <a:pt x="3168763" y="44029"/>
                  <a:pt x="3181350" y="47625"/>
                </a:cubicBezTo>
                <a:cubicBezTo>
                  <a:pt x="3277003" y="74954"/>
                  <a:pt x="3128918" y="36898"/>
                  <a:pt x="3248025" y="66675"/>
                </a:cubicBezTo>
                <a:cubicBezTo>
                  <a:pt x="3324225" y="63500"/>
                  <a:pt x="3400567" y="62784"/>
                  <a:pt x="3476625" y="57150"/>
                </a:cubicBezTo>
                <a:cubicBezTo>
                  <a:pt x="3504730" y="55068"/>
                  <a:pt x="3509764" y="40580"/>
                  <a:pt x="3533775" y="28575"/>
                </a:cubicBezTo>
                <a:cubicBezTo>
                  <a:pt x="3547440" y="21743"/>
                  <a:pt x="3588243" y="12577"/>
                  <a:pt x="3600450" y="9525"/>
                </a:cubicBezTo>
                <a:cubicBezTo>
                  <a:pt x="3782421" y="20229"/>
                  <a:pt x="3711081" y="1952"/>
                  <a:pt x="3819525" y="38100"/>
                </a:cubicBezTo>
                <a:lnTo>
                  <a:pt x="3905250" y="66675"/>
                </a:lnTo>
                <a:lnTo>
                  <a:pt x="3933825" y="76200"/>
                </a:lnTo>
                <a:cubicBezTo>
                  <a:pt x="4147305" y="66034"/>
                  <a:pt x="4086650" y="113875"/>
                  <a:pt x="4162425" y="38100"/>
                </a:cubicBezTo>
                <a:lnTo>
                  <a:pt x="4171950" y="28575"/>
                </a:lnTo>
              </a:path>
            </a:pathLst>
          </a:cu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0" name="Freeform 99"/>
          <p:cNvSpPr/>
          <p:nvPr/>
        </p:nvSpPr>
        <p:spPr>
          <a:xfrm>
            <a:off x="3128962" y="3943351"/>
            <a:ext cx="3128963" cy="85725"/>
          </a:xfrm>
          <a:custGeom>
            <a:avLst/>
            <a:gdLst>
              <a:gd name="connsiteX0" fmla="*/ 0 w 4171950"/>
              <a:gd name="connsiteY0" fmla="*/ 66675 h 85725"/>
              <a:gd name="connsiteX1" fmla="*/ 38100 w 4171950"/>
              <a:gd name="connsiteY1" fmla="*/ 19050 h 85725"/>
              <a:gd name="connsiteX2" fmla="*/ 66675 w 4171950"/>
              <a:gd name="connsiteY2" fmla="*/ 9525 h 85725"/>
              <a:gd name="connsiteX3" fmla="*/ 152400 w 4171950"/>
              <a:gd name="connsiteY3" fmla="*/ 0 h 85725"/>
              <a:gd name="connsiteX4" fmla="*/ 323850 w 4171950"/>
              <a:gd name="connsiteY4" fmla="*/ 9525 h 85725"/>
              <a:gd name="connsiteX5" fmla="*/ 381000 w 4171950"/>
              <a:gd name="connsiteY5" fmla="*/ 28575 h 85725"/>
              <a:gd name="connsiteX6" fmla="*/ 409575 w 4171950"/>
              <a:gd name="connsiteY6" fmla="*/ 57150 h 85725"/>
              <a:gd name="connsiteX7" fmla="*/ 466725 w 4171950"/>
              <a:gd name="connsiteY7" fmla="*/ 76200 h 85725"/>
              <a:gd name="connsiteX8" fmla="*/ 704850 w 4171950"/>
              <a:gd name="connsiteY8" fmla="*/ 57150 h 85725"/>
              <a:gd name="connsiteX9" fmla="*/ 790575 w 4171950"/>
              <a:gd name="connsiteY9" fmla="*/ 19050 h 85725"/>
              <a:gd name="connsiteX10" fmla="*/ 847725 w 4171950"/>
              <a:gd name="connsiteY10" fmla="*/ 0 h 85725"/>
              <a:gd name="connsiteX11" fmla="*/ 981075 w 4171950"/>
              <a:gd name="connsiteY11" fmla="*/ 9525 h 85725"/>
              <a:gd name="connsiteX12" fmla="*/ 1047750 w 4171950"/>
              <a:gd name="connsiteY12" fmla="*/ 28575 h 85725"/>
              <a:gd name="connsiteX13" fmla="*/ 1133475 w 4171950"/>
              <a:gd name="connsiteY13" fmla="*/ 66675 h 85725"/>
              <a:gd name="connsiteX14" fmla="*/ 1257300 w 4171950"/>
              <a:gd name="connsiteY14" fmla="*/ 76200 h 85725"/>
              <a:gd name="connsiteX15" fmla="*/ 1352550 w 4171950"/>
              <a:gd name="connsiteY15" fmla="*/ 66675 h 85725"/>
              <a:gd name="connsiteX16" fmla="*/ 1438275 w 4171950"/>
              <a:gd name="connsiteY16" fmla="*/ 28575 h 85725"/>
              <a:gd name="connsiteX17" fmla="*/ 1504950 w 4171950"/>
              <a:gd name="connsiteY17" fmla="*/ 9525 h 85725"/>
              <a:gd name="connsiteX18" fmla="*/ 1533525 w 4171950"/>
              <a:gd name="connsiteY18" fmla="*/ 0 h 85725"/>
              <a:gd name="connsiteX19" fmla="*/ 1733550 w 4171950"/>
              <a:gd name="connsiteY19" fmla="*/ 9525 h 85725"/>
              <a:gd name="connsiteX20" fmla="*/ 1838325 w 4171950"/>
              <a:gd name="connsiteY20" fmla="*/ 38100 h 85725"/>
              <a:gd name="connsiteX21" fmla="*/ 1952625 w 4171950"/>
              <a:gd name="connsiteY21" fmla="*/ 66675 h 85725"/>
              <a:gd name="connsiteX22" fmla="*/ 1981200 w 4171950"/>
              <a:gd name="connsiteY22" fmla="*/ 76200 h 85725"/>
              <a:gd name="connsiteX23" fmla="*/ 2009775 w 4171950"/>
              <a:gd name="connsiteY23" fmla="*/ 85725 h 85725"/>
              <a:gd name="connsiteX24" fmla="*/ 2057400 w 4171950"/>
              <a:gd name="connsiteY24" fmla="*/ 76200 h 85725"/>
              <a:gd name="connsiteX25" fmla="*/ 2143125 w 4171950"/>
              <a:gd name="connsiteY25" fmla="*/ 47625 h 85725"/>
              <a:gd name="connsiteX26" fmla="*/ 2171700 w 4171950"/>
              <a:gd name="connsiteY26" fmla="*/ 38100 h 85725"/>
              <a:gd name="connsiteX27" fmla="*/ 2200275 w 4171950"/>
              <a:gd name="connsiteY27" fmla="*/ 28575 h 85725"/>
              <a:gd name="connsiteX28" fmla="*/ 2324100 w 4171950"/>
              <a:gd name="connsiteY28" fmla="*/ 19050 h 85725"/>
              <a:gd name="connsiteX29" fmla="*/ 2533650 w 4171950"/>
              <a:gd name="connsiteY29" fmla="*/ 38100 h 85725"/>
              <a:gd name="connsiteX30" fmla="*/ 2619375 w 4171950"/>
              <a:gd name="connsiteY30" fmla="*/ 66675 h 85725"/>
              <a:gd name="connsiteX31" fmla="*/ 2647950 w 4171950"/>
              <a:gd name="connsiteY31" fmla="*/ 76200 h 85725"/>
              <a:gd name="connsiteX32" fmla="*/ 2809875 w 4171950"/>
              <a:gd name="connsiteY32" fmla="*/ 57150 h 85725"/>
              <a:gd name="connsiteX33" fmla="*/ 2867025 w 4171950"/>
              <a:gd name="connsiteY33" fmla="*/ 38100 h 85725"/>
              <a:gd name="connsiteX34" fmla="*/ 2895600 w 4171950"/>
              <a:gd name="connsiteY34" fmla="*/ 19050 h 85725"/>
              <a:gd name="connsiteX35" fmla="*/ 2952750 w 4171950"/>
              <a:gd name="connsiteY35" fmla="*/ 0 h 85725"/>
              <a:gd name="connsiteX36" fmla="*/ 3086100 w 4171950"/>
              <a:gd name="connsiteY36" fmla="*/ 19050 h 85725"/>
              <a:gd name="connsiteX37" fmla="*/ 3143250 w 4171950"/>
              <a:gd name="connsiteY37" fmla="*/ 38100 h 85725"/>
              <a:gd name="connsiteX38" fmla="*/ 3181350 w 4171950"/>
              <a:gd name="connsiteY38" fmla="*/ 47625 h 85725"/>
              <a:gd name="connsiteX39" fmla="*/ 3248025 w 4171950"/>
              <a:gd name="connsiteY39" fmla="*/ 66675 h 85725"/>
              <a:gd name="connsiteX40" fmla="*/ 3476625 w 4171950"/>
              <a:gd name="connsiteY40" fmla="*/ 57150 h 85725"/>
              <a:gd name="connsiteX41" fmla="*/ 3533775 w 4171950"/>
              <a:gd name="connsiteY41" fmla="*/ 28575 h 85725"/>
              <a:gd name="connsiteX42" fmla="*/ 3600450 w 4171950"/>
              <a:gd name="connsiteY42" fmla="*/ 9525 h 85725"/>
              <a:gd name="connsiteX43" fmla="*/ 3819525 w 4171950"/>
              <a:gd name="connsiteY43" fmla="*/ 38100 h 85725"/>
              <a:gd name="connsiteX44" fmla="*/ 3905250 w 4171950"/>
              <a:gd name="connsiteY44" fmla="*/ 66675 h 85725"/>
              <a:gd name="connsiteX45" fmla="*/ 3933825 w 4171950"/>
              <a:gd name="connsiteY45" fmla="*/ 76200 h 85725"/>
              <a:gd name="connsiteX46" fmla="*/ 4162425 w 4171950"/>
              <a:gd name="connsiteY46" fmla="*/ 38100 h 85725"/>
              <a:gd name="connsiteX47" fmla="*/ 4171950 w 4171950"/>
              <a:gd name="connsiteY47" fmla="*/ 2857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4171950" h="85725">
                <a:moveTo>
                  <a:pt x="0" y="66675"/>
                </a:moveTo>
                <a:cubicBezTo>
                  <a:pt x="12700" y="50800"/>
                  <a:pt x="22664" y="32281"/>
                  <a:pt x="38100" y="19050"/>
                </a:cubicBezTo>
                <a:cubicBezTo>
                  <a:pt x="45723" y="12516"/>
                  <a:pt x="56771" y="11176"/>
                  <a:pt x="66675" y="9525"/>
                </a:cubicBezTo>
                <a:cubicBezTo>
                  <a:pt x="95035" y="4798"/>
                  <a:pt x="123825" y="3175"/>
                  <a:pt x="152400" y="0"/>
                </a:cubicBezTo>
                <a:cubicBezTo>
                  <a:pt x="209550" y="3175"/>
                  <a:pt x="267054" y="2425"/>
                  <a:pt x="323850" y="9525"/>
                </a:cubicBezTo>
                <a:cubicBezTo>
                  <a:pt x="343775" y="12016"/>
                  <a:pt x="381000" y="28575"/>
                  <a:pt x="381000" y="28575"/>
                </a:cubicBezTo>
                <a:cubicBezTo>
                  <a:pt x="390525" y="38100"/>
                  <a:pt x="397800" y="50608"/>
                  <a:pt x="409575" y="57150"/>
                </a:cubicBezTo>
                <a:cubicBezTo>
                  <a:pt x="427128" y="66902"/>
                  <a:pt x="466725" y="76200"/>
                  <a:pt x="466725" y="76200"/>
                </a:cubicBezTo>
                <a:cubicBezTo>
                  <a:pt x="575921" y="71000"/>
                  <a:pt x="622370" y="81894"/>
                  <a:pt x="704850" y="57150"/>
                </a:cubicBezTo>
                <a:cubicBezTo>
                  <a:pt x="879368" y="4795"/>
                  <a:pt x="684573" y="66162"/>
                  <a:pt x="790575" y="19050"/>
                </a:cubicBezTo>
                <a:cubicBezTo>
                  <a:pt x="808925" y="10895"/>
                  <a:pt x="847725" y="0"/>
                  <a:pt x="847725" y="0"/>
                </a:cubicBezTo>
                <a:cubicBezTo>
                  <a:pt x="892175" y="3175"/>
                  <a:pt x="936784" y="4604"/>
                  <a:pt x="981075" y="9525"/>
                </a:cubicBezTo>
                <a:cubicBezTo>
                  <a:pt x="988923" y="10397"/>
                  <a:pt x="1037429" y="23415"/>
                  <a:pt x="1047750" y="28575"/>
                </a:cubicBezTo>
                <a:cubicBezTo>
                  <a:pt x="1087374" y="48387"/>
                  <a:pt x="1075392" y="62207"/>
                  <a:pt x="1133475" y="66675"/>
                </a:cubicBezTo>
                <a:lnTo>
                  <a:pt x="1257300" y="76200"/>
                </a:lnTo>
                <a:cubicBezTo>
                  <a:pt x="1289050" y="73025"/>
                  <a:pt x="1321188" y="72555"/>
                  <a:pt x="1352550" y="66675"/>
                </a:cubicBezTo>
                <a:cubicBezTo>
                  <a:pt x="1431186" y="51931"/>
                  <a:pt x="1386935" y="54245"/>
                  <a:pt x="1438275" y="28575"/>
                </a:cubicBezTo>
                <a:cubicBezTo>
                  <a:pt x="1453500" y="20962"/>
                  <a:pt x="1490708" y="13594"/>
                  <a:pt x="1504950" y="9525"/>
                </a:cubicBezTo>
                <a:cubicBezTo>
                  <a:pt x="1514604" y="6767"/>
                  <a:pt x="1524000" y="3175"/>
                  <a:pt x="1533525" y="0"/>
                </a:cubicBezTo>
                <a:cubicBezTo>
                  <a:pt x="1600200" y="3175"/>
                  <a:pt x="1667154" y="2656"/>
                  <a:pt x="1733550" y="9525"/>
                </a:cubicBezTo>
                <a:cubicBezTo>
                  <a:pt x="1843749" y="20925"/>
                  <a:pt x="1775609" y="24163"/>
                  <a:pt x="1838325" y="38100"/>
                </a:cubicBezTo>
                <a:cubicBezTo>
                  <a:pt x="1953761" y="63752"/>
                  <a:pt x="1837145" y="28182"/>
                  <a:pt x="1952625" y="66675"/>
                </a:cubicBezTo>
                <a:lnTo>
                  <a:pt x="1981200" y="76200"/>
                </a:lnTo>
                <a:lnTo>
                  <a:pt x="2009775" y="85725"/>
                </a:lnTo>
                <a:cubicBezTo>
                  <a:pt x="2025650" y="82550"/>
                  <a:pt x="2041781" y="80460"/>
                  <a:pt x="2057400" y="76200"/>
                </a:cubicBezTo>
                <a:lnTo>
                  <a:pt x="2143125" y="47625"/>
                </a:lnTo>
                <a:lnTo>
                  <a:pt x="2171700" y="38100"/>
                </a:lnTo>
                <a:cubicBezTo>
                  <a:pt x="2181225" y="34925"/>
                  <a:pt x="2190264" y="29345"/>
                  <a:pt x="2200275" y="28575"/>
                </a:cubicBezTo>
                <a:lnTo>
                  <a:pt x="2324100" y="19050"/>
                </a:lnTo>
                <a:cubicBezTo>
                  <a:pt x="2424884" y="24649"/>
                  <a:pt x="2459172" y="15757"/>
                  <a:pt x="2533650" y="38100"/>
                </a:cubicBezTo>
                <a:cubicBezTo>
                  <a:pt x="2562500" y="46755"/>
                  <a:pt x="2590800" y="57150"/>
                  <a:pt x="2619375" y="66675"/>
                </a:cubicBezTo>
                <a:lnTo>
                  <a:pt x="2647950" y="76200"/>
                </a:lnTo>
                <a:cubicBezTo>
                  <a:pt x="2701198" y="71763"/>
                  <a:pt x="2757444" y="71449"/>
                  <a:pt x="2809875" y="57150"/>
                </a:cubicBezTo>
                <a:cubicBezTo>
                  <a:pt x="2829248" y="51866"/>
                  <a:pt x="2850317" y="49239"/>
                  <a:pt x="2867025" y="38100"/>
                </a:cubicBezTo>
                <a:cubicBezTo>
                  <a:pt x="2876550" y="31750"/>
                  <a:pt x="2885139" y="23699"/>
                  <a:pt x="2895600" y="19050"/>
                </a:cubicBezTo>
                <a:cubicBezTo>
                  <a:pt x="2913950" y="10895"/>
                  <a:pt x="2952750" y="0"/>
                  <a:pt x="2952750" y="0"/>
                </a:cubicBezTo>
                <a:cubicBezTo>
                  <a:pt x="2993975" y="4581"/>
                  <a:pt x="3044400" y="7677"/>
                  <a:pt x="3086100" y="19050"/>
                </a:cubicBezTo>
                <a:cubicBezTo>
                  <a:pt x="3105473" y="24334"/>
                  <a:pt x="3123769" y="33230"/>
                  <a:pt x="3143250" y="38100"/>
                </a:cubicBezTo>
                <a:cubicBezTo>
                  <a:pt x="3155950" y="41275"/>
                  <a:pt x="3168763" y="44029"/>
                  <a:pt x="3181350" y="47625"/>
                </a:cubicBezTo>
                <a:cubicBezTo>
                  <a:pt x="3277003" y="74954"/>
                  <a:pt x="3128918" y="36898"/>
                  <a:pt x="3248025" y="66675"/>
                </a:cubicBezTo>
                <a:cubicBezTo>
                  <a:pt x="3324225" y="63500"/>
                  <a:pt x="3400567" y="62784"/>
                  <a:pt x="3476625" y="57150"/>
                </a:cubicBezTo>
                <a:cubicBezTo>
                  <a:pt x="3504730" y="55068"/>
                  <a:pt x="3509764" y="40580"/>
                  <a:pt x="3533775" y="28575"/>
                </a:cubicBezTo>
                <a:cubicBezTo>
                  <a:pt x="3547440" y="21743"/>
                  <a:pt x="3588243" y="12577"/>
                  <a:pt x="3600450" y="9525"/>
                </a:cubicBezTo>
                <a:cubicBezTo>
                  <a:pt x="3782421" y="20229"/>
                  <a:pt x="3711081" y="1952"/>
                  <a:pt x="3819525" y="38100"/>
                </a:cubicBezTo>
                <a:lnTo>
                  <a:pt x="3905250" y="66675"/>
                </a:lnTo>
                <a:lnTo>
                  <a:pt x="3933825" y="76200"/>
                </a:lnTo>
                <a:cubicBezTo>
                  <a:pt x="4147305" y="66034"/>
                  <a:pt x="4086650" y="113875"/>
                  <a:pt x="4162425" y="38100"/>
                </a:cubicBezTo>
                <a:lnTo>
                  <a:pt x="4171950" y="28575"/>
                </a:lnTo>
              </a:path>
            </a:pathLst>
          </a:cu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9" name="TextBox 118"/>
          <p:cNvSpPr txBox="1"/>
          <p:nvPr/>
        </p:nvSpPr>
        <p:spPr>
          <a:xfrm>
            <a:off x="742" y="6583988"/>
            <a:ext cx="121845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i="1" dirty="0" smtClean="0"/>
              <a:t>Irrigation management</a:t>
            </a:r>
            <a:endParaRPr lang="en-US" sz="800" b="1" i="1" dirty="0"/>
          </a:p>
        </p:txBody>
      </p:sp>
      <p:pic>
        <p:nvPicPr>
          <p:cNvPr id="120" name="Picture 3" descr="C:\Users\wb189165\Documents\AnjuWB\ProjectWBdata\Photos\UP\201203\Ghatkor Mr.jpg"/>
          <p:cNvPicPr>
            <a:picLocks noChangeAspect="1" noChangeArrowheads="1"/>
          </p:cNvPicPr>
          <p:nvPr/>
        </p:nvPicPr>
        <p:blipFill rotWithShape="1">
          <a:blip r:embed="rId24" cstate="print"/>
          <a:srcRect t="33946"/>
          <a:stretch/>
        </p:blipFill>
        <p:spPr bwMode="auto">
          <a:xfrm>
            <a:off x="65506" y="5967854"/>
            <a:ext cx="1031355" cy="6570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783" r="14501"/>
          <a:stretch/>
        </p:blipFill>
        <p:spPr>
          <a:xfrm>
            <a:off x="7765788" y="4097842"/>
            <a:ext cx="1221574" cy="8024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90731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River Basin State map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7" y="78053"/>
            <a:ext cx="8875059" cy="6858000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3581400" y="270089"/>
          <a:ext cx="5309346" cy="2068830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514678"/>
                <a:gridCol w="1514678"/>
                <a:gridCol w="1514678"/>
                <a:gridCol w="765312"/>
              </a:tblGrid>
              <a:tr h="3810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Implementing Agencies</a:t>
                      </a:r>
                      <a:endParaRPr lang="en-US" sz="2000" b="1" i="0" u="none" strike="noStrike" dirty="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HP2</a:t>
                      </a:r>
                      <a:endParaRPr lang="en-US" sz="2000" b="1" i="0" u="none" strike="noStrike" dirty="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New</a:t>
                      </a:r>
                      <a:endParaRPr lang="en-US" sz="2000" b="1" i="0" u="none" strike="noStrike" dirty="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Total</a:t>
                      </a:r>
                      <a:endParaRPr lang="en-US" sz="2000" b="1" i="0" u="none" strike="noStrike" dirty="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</a:tr>
              <a:tr h="1905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States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</a:tr>
              <a:tr h="1905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UT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1600" b="0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</a:tr>
              <a:tr h="1905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Central agencies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</a:tr>
              <a:tr h="1905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RBO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</a:tr>
              <a:tr h="1905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0" i="0" u="none" strike="noStrike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Total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27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21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47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0532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0831" y="260117"/>
            <a:ext cx="8077200" cy="471116"/>
          </a:xfrm>
        </p:spPr>
        <p:txBody>
          <a:bodyPr>
            <a:normAutofit fontScale="90000"/>
          </a:bodyPr>
          <a:lstStyle/>
          <a:p>
            <a:r>
              <a:rPr lang="en-US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A: Water Resources  Data Acquisition System</a:t>
            </a:r>
            <a:endParaRPr lang="en-US" sz="3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3" name="Picture 3" descr="IndianEmble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5667"/>
            <a:ext cx="443618" cy="650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25" name="Picture 2" descr="C:\Users\WB189165\AppData\Local\Microsoft\Windows\Temporary Internet Files\Content.Outlook\MGB3EX7I\World Bank 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806" y="107950"/>
            <a:ext cx="1414744" cy="64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Straight Connector 25"/>
          <p:cNvCxnSpPr/>
          <p:nvPr/>
        </p:nvCxnSpPr>
        <p:spPr>
          <a:xfrm>
            <a:off x="-31330" y="851848"/>
            <a:ext cx="914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9120" y="1300236"/>
            <a:ext cx="1475372" cy="106226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Picture 11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848" y="4990124"/>
            <a:ext cx="1736866" cy="1081593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371281" y="1177249"/>
            <a:ext cx="4186378" cy="1308243"/>
            <a:chOff x="2136392" y="308029"/>
            <a:chExt cx="4186378" cy="130824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4" name="Rectangle 13"/>
            <p:cNvSpPr/>
            <p:nvPr/>
          </p:nvSpPr>
          <p:spPr>
            <a:xfrm>
              <a:off x="2136392" y="308029"/>
              <a:ext cx="4186378" cy="1308243"/>
            </a:xfrm>
            <a:prstGeom prst="rect">
              <a:avLst/>
            </a:prstGeom>
            <a:sp3d prstMaterial="plastic">
              <a:bevelT w="127000" h="35400"/>
            </a:sp3d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2136392" y="308029"/>
              <a:ext cx="4186378" cy="130824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86117" tIns="99060" rIns="99060" bIns="99060" numCol="1" spcCol="1270" anchor="ctr" anchorCtr="0">
              <a:noAutofit/>
            </a:bodyPr>
            <a:lstStyle/>
            <a:p>
              <a:pPr lvl="0" algn="l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kern="1200" dirty="0" smtClean="0"/>
                <a:t>A1. </a:t>
              </a:r>
              <a:r>
                <a:rPr lang="en-US" sz="2600" kern="1200" dirty="0" err="1" smtClean="0"/>
                <a:t>Hydromet</a:t>
              </a:r>
              <a:r>
                <a:rPr lang="en-US" sz="2600" kern="1200" dirty="0" smtClean="0"/>
                <a:t> Observation</a:t>
              </a:r>
              <a:endParaRPr lang="en-US" sz="2600" kern="1200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371281" y="3035156"/>
            <a:ext cx="4186378" cy="1308243"/>
            <a:chOff x="2136392" y="1954962"/>
            <a:chExt cx="4186378" cy="130824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7" name="Rectangle 16"/>
            <p:cNvSpPr/>
            <p:nvPr/>
          </p:nvSpPr>
          <p:spPr>
            <a:xfrm>
              <a:off x="2136392" y="1954962"/>
              <a:ext cx="4186378" cy="1308243"/>
            </a:xfrm>
            <a:prstGeom prst="rect">
              <a:avLst/>
            </a:prstGeom>
            <a:sp3d prstMaterial="plastic">
              <a:bevelT w="127000" h="35400"/>
            </a:sp3d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Rectangle 17"/>
            <p:cNvSpPr/>
            <p:nvPr/>
          </p:nvSpPr>
          <p:spPr>
            <a:xfrm>
              <a:off x="2136392" y="1954962"/>
              <a:ext cx="4186378" cy="130824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86117" tIns="99060" rIns="99060" bIns="99060" numCol="1" spcCol="1270" anchor="ctr" anchorCtr="0">
              <a:noAutofit/>
            </a:bodyPr>
            <a:lstStyle/>
            <a:p>
              <a:pPr lvl="0" algn="l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kern="1200" dirty="0" smtClean="0"/>
                <a:t>A2.</a:t>
              </a:r>
              <a:r>
                <a:rPr lang="en-IN" sz="2600" kern="1200" dirty="0" smtClean="0"/>
                <a:t> Automated System Operation and Data Acquisition</a:t>
              </a:r>
              <a:endParaRPr lang="en-US" sz="2600" kern="1200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371281" y="4876800"/>
            <a:ext cx="4186378" cy="1308243"/>
            <a:chOff x="2136392" y="3601895"/>
            <a:chExt cx="4186378" cy="130824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0" name="Rectangle 19"/>
            <p:cNvSpPr/>
            <p:nvPr/>
          </p:nvSpPr>
          <p:spPr>
            <a:xfrm>
              <a:off x="2136392" y="3601895"/>
              <a:ext cx="4186378" cy="1308243"/>
            </a:xfrm>
            <a:prstGeom prst="rect">
              <a:avLst/>
            </a:prstGeom>
            <a:sp3d prstMaterial="plastic">
              <a:bevelT w="127000" h="35400"/>
            </a:sp3d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2136392" y="3601895"/>
              <a:ext cx="4186378" cy="130824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86117" tIns="99060" rIns="99060" bIns="99060" numCol="1" spcCol="1270" anchor="ctr" anchorCtr="0">
              <a:noAutofit/>
            </a:bodyPr>
            <a:lstStyle/>
            <a:p>
              <a:pPr lvl="0" algn="l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kern="1200" dirty="0" smtClean="0"/>
                <a:t>A3. Hydro-Informatics Centers</a:t>
              </a:r>
              <a:endParaRPr lang="en-US" sz="2600" kern="1200" dirty="0"/>
            </a:p>
          </p:txBody>
        </p:sp>
      </p:grpSp>
      <p:sp>
        <p:nvSpPr>
          <p:cNvPr id="22" name="Rectangle 21"/>
          <p:cNvSpPr/>
          <p:nvPr/>
        </p:nvSpPr>
        <p:spPr>
          <a:xfrm>
            <a:off x="7218921" y="3002449"/>
            <a:ext cx="915770" cy="1373655"/>
          </a:xfrm>
          <a:prstGeom prst="rect">
            <a:avLst/>
          </a:prstGeom>
          <a:blipFill rotWithShape="1">
            <a:blip r:embed="rId8"/>
            <a:stretch>
              <a:fillRect/>
            </a:stretch>
          </a:blipFill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matte">
            <a:bevelT w="50800" h="19050" prst="relaxedInset"/>
            <a:contourClr>
              <a:schemeClr val="bg1"/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904278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0831" y="260117"/>
            <a:ext cx="8077200" cy="471116"/>
          </a:xfrm>
        </p:spPr>
        <p:txBody>
          <a:bodyPr>
            <a:normAutofit fontScale="90000"/>
          </a:bodyPr>
          <a:lstStyle/>
          <a:p>
            <a:pPr lvl="0" defTabSz="1155700">
              <a:lnSpc>
                <a:spcPct val="90000"/>
              </a:lnSpc>
              <a:spcAft>
                <a:spcPct val="35000"/>
              </a:spcAft>
            </a:pPr>
            <a:r>
              <a:rPr lang="en-US" sz="3200" dirty="0"/>
              <a:t>A1. </a:t>
            </a:r>
            <a:r>
              <a:rPr lang="en-US" sz="3200" dirty="0" err="1"/>
              <a:t>Hydromet</a:t>
            </a:r>
            <a:r>
              <a:rPr lang="en-US" sz="3200" dirty="0"/>
              <a:t> Observation</a:t>
            </a:r>
          </a:p>
        </p:txBody>
      </p:sp>
      <p:pic>
        <p:nvPicPr>
          <p:cNvPr id="23" name="Picture 3" descr="IndianEmble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5667"/>
            <a:ext cx="443618" cy="650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25" name="Picture 2" descr="C:\Users\WB189165\AppData\Local\Microsoft\Windows\Temporary Internet Files\Content.Outlook\MGB3EX7I\World Bank 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806" y="107950"/>
            <a:ext cx="1414744" cy="64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Straight Connector 25"/>
          <p:cNvCxnSpPr/>
          <p:nvPr/>
        </p:nvCxnSpPr>
        <p:spPr>
          <a:xfrm>
            <a:off x="-31330" y="851848"/>
            <a:ext cx="914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4"/>
          <a:stretch/>
        </p:blipFill>
        <p:spPr>
          <a:xfrm>
            <a:off x="819698" y="914400"/>
            <a:ext cx="738387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888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0831" y="260117"/>
            <a:ext cx="8077200" cy="471116"/>
          </a:xfrm>
        </p:spPr>
        <p:txBody>
          <a:bodyPr>
            <a:normAutofit fontScale="90000"/>
          </a:bodyPr>
          <a:lstStyle/>
          <a:p>
            <a:pPr lvl="0" defTabSz="1155700">
              <a:lnSpc>
                <a:spcPct val="90000"/>
              </a:lnSpc>
              <a:spcAft>
                <a:spcPct val="35000"/>
              </a:spcAft>
            </a:pPr>
            <a:r>
              <a:rPr lang="en-US" sz="3200" dirty="0"/>
              <a:t>A1. </a:t>
            </a:r>
            <a:r>
              <a:rPr lang="en-US" sz="3200" dirty="0" err="1"/>
              <a:t>Hydromet</a:t>
            </a:r>
            <a:r>
              <a:rPr lang="en-US" sz="3200" dirty="0"/>
              <a:t> Observation</a:t>
            </a:r>
          </a:p>
        </p:txBody>
      </p:sp>
      <p:pic>
        <p:nvPicPr>
          <p:cNvPr id="23" name="Picture 3" descr="IndianEmble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5667"/>
            <a:ext cx="443618" cy="650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25" name="Picture 2" descr="C:\Users\WB189165\AppData\Local\Microsoft\Windows\Temporary Internet Files\Content.Outlook\MGB3EX7I\World Bank 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806" y="107950"/>
            <a:ext cx="1414744" cy="64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Straight Connector 25"/>
          <p:cNvCxnSpPr/>
          <p:nvPr/>
        </p:nvCxnSpPr>
        <p:spPr>
          <a:xfrm>
            <a:off x="-31330" y="851848"/>
            <a:ext cx="914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2819400" y="1212777"/>
            <a:ext cx="2438400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2000" b="1" i="1" dirty="0" smtClean="0">
                <a:solidFill>
                  <a:srgbClr val="FF0000"/>
                </a:solidFill>
              </a:rPr>
              <a:t>Proposed Hydro-met</a:t>
            </a:r>
            <a:endParaRPr lang="en-GB" sz="2000" b="1" i="1" dirty="0">
              <a:solidFill>
                <a:srgbClr val="FF0000"/>
              </a:solidFill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990600" y="1981197"/>
          <a:ext cx="6476999" cy="3773808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2362200"/>
                <a:gridCol w="2590800"/>
                <a:gridCol w="1523999"/>
              </a:tblGrid>
              <a:tr h="38469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solidFill>
                            <a:srgbClr val="FF0000"/>
                          </a:solidFill>
                        </a:rPr>
                        <a:t>Type of Station</a:t>
                      </a:r>
                      <a:endParaRPr lang="en-US" sz="2400" b="1" i="0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solidFill>
                            <a:srgbClr val="FF0000"/>
                          </a:solidFill>
                        </a:rPr>
                        <a:t>Number</a:t>
                      </a:r>
                      <a:endParaRPr lang="en-US" sz="2400" b="1" i="0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8469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/>
                        <a:t>Automatic Rain gauges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/>
                        <a:t>2452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8469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/>
                        <a:t>Automatic Weather Stations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/>
                        <a:t>559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84690">
                <a:tc rowSpan="4"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/>
                        <a:t>Surface Water Level Monitoring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/>
                        <a:t>Rivers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/>
                        <a:t>943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69628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/>
                        <a:t>Dams / Barrages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/>
                        <a:t>550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846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/>
                        <a:t>Canals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/>
                        <a:t>423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846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/>
                        <a:t>Total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/>
                        <a:t>1916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8469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/>
                        <a:t>Ground Water Level Monitoring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/>
                        <a:t>5744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8469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/>
                        <a:t>Water Quality </a:t>
                      </a:r>
                      <a:r>
                        <a:rPr lang="en-US" sz="2400" u="none" strike="noStrike" dirty="0" smtClean="0"/>
                        <a:t>Sampling</a:t>
                      </a:r>
                      <a:r>
                        <a:rPr lang="en-US" sz="2400" u="none" strike="noStrike" baseline="0" dirty="0" smtClean="0"/>
                        <a:t> Sites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/>
                        <a:t>1781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595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0831" y="260117"/>
            <a:ext cx="8077200" cy="471116"/>
          </a:xfrm>
        </p:spPr>
        <p:txBody>
          <a:bodyPr>
            <a:normAutofit fontScale="90000"/>
          </a:bodyPr>
          <a:lstStyle/>
          <a:p>
            <a:pPr lvl="0" defTabSz="1155700">
              <a:lnSpc>
                <a:spcPct val="90000"/>
              </a:lnSpc>
              <a:spcAft>
                <a:spcPct val="35000"/>
              </a:spcAft>
            </a:pPr>
            <a:r>
              <a:rPr lang="en-US" sz="3200" dirty="0"/>
              <a:t>A2.</a:t>
            </a:r>
            <a:r>
              <a:rPr lang="en-IN" sz="3200" dirty="0"/>
              <a:t> Automated System Operation and Data Acquisition</a:t>
            </a:r>
            <a:endParaRPr lang="en-US" sz="3200" dirty="0"/>
          </a:p>
        </p:txBody>
      </p:sp>
      <p:pic>
        <p:nvPicPr>
          <p:cNvPr id="23" name="Picture 3" descr="IndianEmble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5667"/>
            <a:ext cx="443618" cy="650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25" name="Picture 2" descr="C:\Users\WB189165\AppData\Local\Microsoft\Windows\Temporary Internet Files\Content.Outlook\MGB3EX7I\World Bank 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806" y="107950"/>
            <a:ext cx="1414744" cy="64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-7580" y="851848"/>
            <a:ext cx="914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11537" y="1143000"/>
            <a:ext cx="468906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800" b="1" dirty="0" smtClean="0"/>
              <a:t>Reservoir monitoring and automated Operation of gate</a:t>
            </a:r>
          </a:p>
          <a:p>
            <a:r>
              <a:rPr lang="en-IN" sz="2800" b="1" dirty="0" smtClean="0"/>
              <a:t>system for Reservoir/Barrages</a:t>
            </a:r>
          </a:p>
          <a:p>
            <a:pPr marL="285750" indent="-285750">
              <a:buFontTx/>
              <a:buChar char="-"/>
            </a:pPr>
            <a:r>
              <a:rPr lang="en-IN" sz="2800" dirty="0" smtClean="0"/>
              <a:t>UP</a:t>
            </a:r>
          </a:p>
          <a:p>
            <a:pPr marL="285750" indent="-285750">
              <a:buFontTx/>
              <a:buChar char="-"/>
            </a:pPr>
            <a:r>
              <a:rPr lang="en-IN" sz="2800" dirty="0" smtClean="0"/>
              <a:t>West Bengal</a:t>
            </a:r>
          </a:p>
          <a:p>
            <a:pPr marL="285750" indent="-285750">
              <a:buFontTx/>
              <a:buChar char="-"/>
            </a:pPr>
            <a:r>
              <a:rPr lang="en-IN" sz="2800" dirty="0" smtClean="0"/>
              <a:t>MP</a:t>
            </a:r>
          </a:p>
          <a:p>
            <a:pPr marL="285750" indent="-285750">
              <a:buFontTx/>
              <a:buChar char="-"/>
            </a:pPr>
            <a:r>
              <a:rPr lang="en-IN" sz="2800" dirty="0" smtClean="0"/>
              <a:t>Haryana</a:t>
            </a:r>
          </a:p>
          <a:p>
            <a:pPr marL="285750" indent="-285750">
              <a:buFontTx/>
              <a:buChar char="-"/>
            </a:pPr>
            <a:r>
              <a:rPr lang="en-IN" sz="2800" dirty="0" smtClean="0"/>
              <a:t>DVC</a:t>
            </a:r>
          </a:p>
          <a:p>
            <a:r>
              <a:rPr lang="en-IN" sz="2800" b="1" dirty="0" smtClean="0"/>
              <a:t>Canal </a:t>
            </a:r>
            <a:r>
              <a:rPr lang="en-IN" sz="2800" b="1" dirty="0"/>
              <a:t>Gate control system for major </a:t>
            </a:r>
            <a:r>
              <a:rPr lang="en-IN" sz="2800" b="1" dirty="0" smtClean="0"/>
              <a:t>canal</a:t>
            </a:r>
          </a:p>
          <a:p>
            <a:r>
              <a:rPr lang="en-IN" sz="2800" dirty="0" smtClean="0"/>
              <a:t>MP, Rajasthan</a:t>
            </a:r>
            <a:endParaRPr lang="en-IN" sz="2800" dirty="0"/>
          </a:p>
          <a:p>
            <a:pPr marL="285750" indent="-285750">
              <a:buFontTx/>
              <a:buChar char="-"/>
            </a:pPr>
            <a:endParaRPr lang="en-IN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908478"/>
            <a:ext cx="3859255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986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31545</TotalTime>
  <Words>1433</Words>
  <Application>Microsoft Office PowerPoint</Application>
  <PresentationFormat>On-screen Show (4:3)</PresentationFormat>
  <Paragraphs>469</Paragraphs>
  <Slides>27</Slides>
  <Notes>18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0" baseType="lpstr">
      <vt:lpstr>Office Theme</vt:lpstr>
      <vt:lpstr>Photo Editor Photo</vt:lpstr>
      <vt:lpstr>Chart</vt:lpstr>
      <vt:lpstr>PowerPoint Presentation</vt:lpstr>
      <vt:lpstr>PowerPoint Presentation</vt:lpstr>
      <vt:lpstr>NHP: Project Details</vt:lpstr>
      <vt:lpstr>PowerPoint Presentation</vt:lpstr>
      <vt:lpstr>River Basin State map</vt:lpstr>
      <vt:lpstr>A: Water Resources  Data Acquisition System</vt:lpstr>
      <vt:lpstr>A1. Hydromet Observation</vt:lpstr>
      <vt:lpstr>A1. Hydromet Observation</vt:lpstr>
      <vt:lpstr>A2. Automated System Operation and Data Acquisition</vt:lpstr>
      <vt:lpstr>A3. Hydro-Informatics Centers</vt:lpstr>
      <vt:lpstr>B: Water Resources Information System</vt:lpstr>
      <vt:lpstr>B1.National Water Resources Information System</vt:lpstr>
      <vt:lpstr>India-WRIS/NWIC</vt:lpstr>
      <vt:lpstr>PowerPoint Presentation</vt:lpstr>
      <vt:lpstr>PowerPoint Presentation</vt:lpstr>
      <vt:lpstr>B2.State Water Resources Information System</vt:lpstr>
      <vt:lpstr>C: Water Resources Operation and Planning</vt:lpstr>
      <vt:lpstr>C1. Analytic and DSS Tools </vt:lpstr>
      <vt:lpstr>PowerPoint Presentation</vt:lpstr>
      <vt:lpstr>PowerPoint Presentation</vt:lpstr>
      <vt:lpstr>PowerPoint Presentation</vt:lpstr>
      <vt:lpstr>C2. Purpose Driven Studies</vt:lpstr>
      <vt:lpstr>D: Institutional Capacity Enhancement</vt:lpstr>
      <vt:lpstr>D1. Water Resources Knowledge Centre</vt:lpstr>
      <vt:lpstr>D2.Professional Development</vt:lpstr>
      <vt:lpstr>PowerPoint Presentation</vt:lpstr>
      <vt:lpstr>PowerPoint Presentation</vt:lpstr>
    </vt:vector>
  </TitlesOfParts>
  <Company>The World Bank Group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wb165858</dc:creator>
  <cp:lastModifiedBy>Raj Singh</cp:lastModifiedBy>
  <cp:revision>1244</cp:revision>
  <cp:lastPrinted>2014-06-15T18:42:18Z</cp:lastPrinted>
  <dcterms:created xsi:type="dcterms:W3CDTF">2009-06-30T09:15:39Z</dcterms:created>
  <dcterms:modified xsi:type="dcterms:W3CDTF">2015-10-30T07:30:46Z</dcterms:modified>
</cp:coreProperties>
</file>